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slideLayout" Target="../slideLayouts/slideLayout1.xml"/><Relationship Id="rId10"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image" Target="../media/image-16-2.jpeg"/><Relationship Id="rId3" Type="http://schemas.openxmlformats.org/officeDocument/2006/relationships/image" Target="../media/image-16-3.png"/><Relationship Id="rId4" Type="http://schemas.openxmlformats.org/officeDocument/2006/relationships/image" Target="../media/image-6-5.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6-01-00:30:41-d0titcc75iks2gau4qj0.png">    </p:cNvPr>
          <p:cNvPicPr>
            <a:picLocks noChangeAspect="1"/>
          </p:cNvPicPr>
          <p:nvPr/>
        </p:nvPicPr>
        <p:blipFill>
          <a:blip r:embed="rId1"/>
          <a:srcRect l="0" r="0" t="0" b="0"/>
          <a:stretch/>
        </p:blipFill>
        <p:spPr>
          <a:xfrm rot="5400000">
            <a:off x="3017799" y="-3017800"/>
            <a:ext cx="6156401" cy="12192000"/>
          </a:xfrm>
          <a:prstGeom prst="rect">
            <a:avLst/>
          </a:prstGeom>
        </p:spPr>
      </p:pic>
      <p:sp>
        <p:nvSpPr>
          <p:cNvPr id="3" name="Shape 0"/>
          <p:cNvSpPr/>
          <p:nvPr/>
        </p:nvSpPr>
        <p:spPr>
          <a:xfrm>
            <a:off x="0" y="4609578"/>
            <a:ext cx="12192000" cy="2357278"/>
          </a:xfrm>
          <a:prstGeom prst="rect">
            <a:avLst/>
          </a:prstGeom>
          <a:solidFill>
            <a:srgbClr val="161616"/>
          </a:solidFill>
          <a:ln w="12700">
            <a:solidFill>
              <a:srgbClr val="09111E"/>
            </a:solidFill>
            <a:prstDash val="solid"/>
          </a:ln>
        </p:spPr>
      </p:sp>
      <p:sp>
        <p:nvSpPr>
          <p:cNvPr id="4" name="Text 1"/>
          <p:cNvSpPr/>
          <p:nvPr/>
        </p:nvSpPr>
        <p:spPr>
          <a:xfrm>
            <a:off x="0" y="4609578"/>
            <a:ext cx="12192000" cy="235727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Text 2"/>
          <p:cNvSpPr/>
          <p:nvPr/>
        </p:nvSpPr>
        <p:spPr>
          <a:xfrm>
            <a:off x="930466" y="5184885"/>
            <a:ext cx="6077403" cy="673100"/>
          </a:xfrm>
          <a:prstGeom prst="rect">
            <a:avLst/>
          </a:prstGeom>
          <a:noFill/>
          <a:ln/>
        </p:spPr>
        <p:txBody>
          <a:bodyPr wrap="square" lIns="91440" tIns="45720" rIns="91440" bIns="45720" rtlCol="0" anchor="t">
            <a:spAutoFit/>
          </a:bodyPr>
          <a:lstStyle/>
          <a:p>
            <a:pPr algn="l" indent="0" marL="0">
              <a:lnSpc>
                <a:spcPct val="100000"/>
              </a:lnSpc>
              <a:buNone/>
            </a:pPr>
            <a:r>
              <a:rPr lang="en-US" sz="4000" dirty="0">
                <a:solidFill>
                  <a:srgbClr val="FFFFFF"/>
                </a:solidFill>
                <a:latin typeface="Source Han Sans SC Medium" pitchFamily="34" charset="0"/>
                <a:ea typeface="Source Han Sans SC Medium" pitchFamily="34" charset="-122"/>
                <a:cs typeface="Source Han Sans SC Medium" pitchFamily="34" charset="-120"/>
              </a:rPr>
              <a:t>喷气式发动机发展史</a:t>
            </a:r>
            <a:endParaRPr lang="en-US" sz="1600" dirty="0"/>
          </a:p>
        </p:txBody>
      </p:sp>
      <p:sp>
        <p:nvSpPr>
          <p:cNvPr id="6" name="Text 3"/>
          <p:cNvSpPr/>
          <p:nvPr/>
        </p:nvSpPr>
        <p:spPr>
          <a:xfrm>
            <a:off x="7959231" y="5662019"/>
            <a:ext cx="2254685"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汇报人：</a:t>
            </a:r>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Kimi</a:t>
            </a:r>
            <a:endParaRPr lang="en-US" sz="1600" dirty="0"/>
          </a:p>
        </p:txBody>
      </p:sp>
      <p:sp>
        <p:nvSpPr>
          <p:cNvPr id="7" name="Text 4"/>
          <p:cNvSpPr/>
          <p:nvPr/>
        </p:nvSpPr>
        <p:spPr>
          <a:xfrm>
            <a:off x="7983268" y="6038379"/>
            <a:ext cx="4208732"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时间：</a:t>
            </a:r>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2025.04</a:t>
            </a:r>
            <a:endParaRPr lang="en-US" sz="1600" dirty="0"/>
          </a:p>
        </p:txBody>
      </p:sp>
      <p:pic>
        <p:nvPicPr>
          <p:cNvPr id="8" name="Image 1" descr="https://kimi-img.moonshot.cn/pub/slides/slides_tmpl/image/25-06-01-00:30:34-d0titak75iks2gau4qfg.png">    </p:cNvPr>
          <p:cNvPicPr>
            <a:picLocks noChangeAspect="1"/>
          </p:cNvPicPr>
          <p:nvPr/>
        </p:nvPicPr>
        <p:blipFill>
          <a:blip r:embed="rId2"/>
          <a:stretch>
            <a:fillRect/>
          </a:stretch>
        </p:blipFill>
        <p:spPr>
          <a:xfrm>
            <a:off x="10528741" y="5110209"/>
            <a:ext cx="1323439" cy="1323439"/>
          </a:xfrm>
          <a:prstGeom prst="rect">
            <a:avLst/>
          </a:prstGeom>
        </p:spPr>
      </p:pic>
      <p:pic>
        <p:nvPicPr>
          <p:cNvPr id="9" name="Image 2" descr="https://kimi-img.moonshot.cn/pub/slides/slides_tmpl/image/25-06-01-00:30:34-d0titak75iks2gau4qg0.png">    </p:cNvPr>
          <p:cNvPicPr>
            <a:picLocks noChangeAspect="1"/>
          </p:cNvPicPr>
          <p:nvPr/>
        </p:nvPicPr>
        <p:blipFill>
          <a:blip r:embed="rId3"/>
          <a:stretch>
            <a:fillRect/>
          </a:stretch>
        </p:blipFill>
        <p:spPr>
          <a:xfrm>
            <a:off x="411387" y="5136798"/>
            <a:ext cx="463139" cy="463139"/>
          </a:xfrm>
          <a:prstGeom prst="rect">
            <a:avLst/>
          </a:prstGeom>
        </p:spPr>
      </p:pic>
      <p:pic>
        <p:nvPicPr>
          <p:cNvPr id="10" name="Image 3" descr="https://kimi-img.moonshot.cn/pub/slides/slides_tmpl/image/25-06-01-00:30:34-d0titak75iks2gau4qgg.png">    </p:cNvPr>
          <p:cNvPicPr>
            <a:picLocks noChangeAspect="1"/>
          </p:cNvPicPr>
          <p:nvPr/>
        </p:nvPicPr>
        <p:blipFill>
          <a:blip r:embed="rId4"/>
          <a:stretch>
            <a:fillRect/>
          </a:stretch>
        </p:blipFill>
        <p:spPr>
          <a:xfrm>
            <a:off x="232887" y="150671"/>
            <a:ext cx="919019" cy="607118"/>
          </a:xfrm>
          <a:prstGeom prst="rect">
            <a:avLst/>
          </a:prstGeom>
        </p:spPr>
      </p:pic>
      <p:pic>
        <p:nvPicPr>
          <p:cNvPr id="11" name="Image 4" descr="https://kimi-img.moonshot.cn/pub/slides/slides_tmpl/image/25-06-01-00:30:34-d0titak75iks2gau4qh0.png">    </p:cNvPr>
          <p:cNvPicPr>
            <a:picLocks noChangeAspect="1"/>
          </p:cNvPicPr>
          <p:nvPr/>
        </p:nvPicPr>
        <p:blipFill>
          <a:blip r:embed="rId5"/>
          <a:stretch>
            <a:fillRect/>
          </a:stretch>
        </p:blipFill>
        <p:spPr>
          <a:xfrm>
            <a:off x="384286" y="3843576"/>
            <a:ext cx="1425218" cy="712609"/>
          </a:xfrm>
          <a:prstGeom prst="rect">
            <a:avLst/>
          </a:prstGeom>
        </p:spPr>
      </p:pic>
      <p:pic>
        <p:nvPicPr>
          <p:cNvPr id="12" name="Image 5" descr="https://kimi-img.moonshot.cn/pub/slides/slides_tmpl/image/25-06-01-00:30:41-d0titcc75iks2gau4qhg.png">    </p:cNvPr>
          <p:cNvPicPr>
            <a:picLocks noChangeAspect="1"/>
          </p:cNvPicPr>
          <p:nvPr/>
        </p:nvPicPr>
        <p:blipFill>
          <a:blip r:embed="rId6"/>
          <a:stretch>
            <a:fillRect/>
          </a:stretch>
        </p:blipFill>
        <p:spPr>
          <a:xfrm>
            <a:off x="10848528" y="352072"/>
            <a:ext cx="919019" cy="196608"/>
          </a:xfrm>
          <a:prstGeom prst="rect">
            <a:avLst/>
          </a:prstGeom>
        </p:spPr>
      </p:pic>
      <p:pic>
        <p:nvPicPr>
          <p:cNvPr id="13" name="Image 6" descr="https://kimi-img.moonshot.cn/pub/slides/slides_tmpl/image/25-06-01-00:30:41-d0titcc75iks2gau4qi0.png">    </p:cNvPr>
          <p:cNvPicPr>
            <a:picLocks noChangeAspect="1"/>
          </p:cNvPicPr>
          <p:nvPr/>
        </p:nvPicPr>
        <p:blipFill>
          <a:blip r:embed="rId7"/>
          <a:stretch>
            <a:fillRect/>
          </a:stretch>
        </p:blipFill>
        <p:spPr>
          <a:xfrm>
            <a:off x="454805" y="7177482"/>
            <a:ext cx="2420888" cy="2420888"/>
          </a:xfrm>
          <a:prstGeom prst="rect">
            <a:avLst/>
          </a:prstGeom>
        </p:spPr>
      </p:pic>
      <p:pic>
        <p:nvPicPr>
          <p:cNvPr id="14" name="Image 7" descr="https://kimi-img.moonshot.cn/pub/slides/slides_tmpl/image/25-06-01-00:30:41-d0titcc75iks2gau4qig.png">    </p:cNvPr>
          <p:cNvPicPr>
            <a:picLocks noChangeAspect="1"/>
          </p:cNvPicPr>
          <p:nvPr/>
        </p:nvPicPr>
        <p:blipFill>
          <a:blip r:embed="rId8"/>
          <a:stretch>
            <a:fillRect/>
          </a:stretch>
        </p:blipFill>
        <p:spPr>
          <a:xfrm>
            <a:off x="8040216" y="5231637"/>
            <a:ext cx="635000" cy="36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2149" y="1514766"/>
            <a:ext cx="3553131" cy="3170099"/>
          </a:xfrm>
          <a:prstGeom prst="rect">
            <a:avLst/>
          </a:prstGeom>
          <a:noFill/>
          <a:ln/>
        </p:spPr>
        <p:txBody>
          <a:bodyPr wrap="square" lIns="91440" tIns="45720" rIns="91440" bIns="45720" rtlCol="0" anchor="t">
            <a:spAutoFit/>
          </a:bodyPr>
          <a:lstStyle/>
          <a:p>
            <a:pPr algn="l" indent="0" marL="0">
              <a:lnSpc>
                <a:spcPct val="100000"/>
              </a:lnSpc>
              <a:buNone/>
            </a:pPr>
            <a:r>
              <a:rPr lang="en-US" sz="20000" dirty="0">
                <a:solidFill>
                  <a:srgbClr val="9DB4E1"/>
                </a:solidFill>
                <a:latin typeface="Source Han Sans SC Medium" pitchFamily="34" charset="0"/>
                <a:ea typeface="Source Han Sans SC Medium" pitchFamily="34" charset="-122"/>
                <a:cs typeface="Source Han Sans SC Medium" pitchFamily="34" charset="-120"/>
              </a:rPr>
              <a:t>04</a:t>
            </a:r>
            <a:endParaRPr lang="en-US" sz="1600" dirty="0"/>
          </a:p>
        </p:txBody>
      </p:sp>
      <p:sp>
        <p:nvSpPr>
          <p:cNvPr id="3" name="Text 1"/>
          <p:cNvSpPr/>
          <p:nvPr/>
        </p:nvSpPr>
        <p:spPr>
          <a:xfrm>
            <a:off x="592455" y="5848985"/>
            <a:ext cx="5887085" cy="953135"/>
          </a:xfrm>
          <a:prstGeom prst="rect">
            <a:avLst/>
          </a:prstGeom>
          <a:noFill/>
          <a:ln/>
        </p:spPr>
        <p:txBody>
          <a:bodyPr wrap="square" lIns="91440" tIns="45720" rIns="91440" bIns="45720" rtlCol="0" anchor="t">
            <a:spAutoFit/>
          </a:bodyPr>
          <a:lstStyle/>
          <a:p>
            <a:pPr algn="l" indent="0" marL="0">
              <a:lnSpc>
                <a:spcPct val="100000"/>
              </a:lnSpc>
              <a:buNone/>
            </a:pPr>
            <a:r>
              <a:rPr lang="en-US" sz="2800" dirty="0">
                <a:solidFill>
                  <a:srgbClr val="333333"/>
                </a:solidFill>
                <a:latin typeface="Source Han Sans SC" pitchFamily="34" charset="0"/>
                <a:ea typeface="Source Han Sans SC" pitchFamily="34" charset="-122"/>
                <a:cs typeface="Source Han Sans SC" pitchFamily="34" charset="-120"/>
              </a:rPr>
              <a:t>喷气式发动机的现代发展</a:t>
            </a:r>
            <a:endParaRPr lang="en-US" sz="1600" dirty="0"/>
          </a:p>
        </p:txBody>
      </p:sp>
      <p:sp>
        <p:nvSpPr>
          <p:cNvPr id="4" name="Shape 2"/>
          <p:cNvSpPr/>
          <p:nvPr/>
        </p:nvSpPr>
        <p:spPr>
          <a:xfrm>
            <a:off x="711202" y="786574"/>
            <a:ext cx="3434078" cy="0"/>
          </a:xfrm>
          <a:prstGeom prst="line">
            <a:avLst/>
          </a:prstGeom>
          <a:noFill/>
          <a:ln w="15875">
            <a:solidFill>
              <a:srgbClr val="000000"/>
            </a:solidFill>
            <a:prstDash val="solid"/>
            <a:headEnd type="none"/>
            <a:tailEnd type="none"/>
          </a:ln>
        </p:spPr>
      </p:sp>
      <p:pic>
        <p:nvPicPr>
          <p:cNvPr id="5" name="Image 0" descr="https://kimi-img.moonshot.cn/pub/slides/slides_tmpl/image/25-06-01-00:30:48-d0tite475iks2gau4qm0.png">    </p:cNvPr>
          <p:cNvPicPr>
            <a:picLocks noChangeAspect="1"/>
          </p:cNvPicPr>
          <p:nvPr/>
        </p:nvPicPr>
        <p:blipFill>
          <a:blip r:embed="rId1"/>
          <a:stretch>
            <a:fillRect/>
          </a:stretch>
        </p:blipFill>
        <p:spPr>
          <a:xfrm>
            <a:off x="8046721" y="1008555"/>
            <a:ext cx="3553129" cy="5196386"/>
          </a:xfrm>
          <a:prstGeom prst="rect">
            <a:avLst/>
          </a:prstGeom>
        </p:spPr>
      </p:pic>
      <p:pic>
        <p:nvPicPr>
          <p:cNvPr id="6" name="Image 1" descr="https://kimi-img.moonshot.cn/pub/slides/slides_tmpl/image/25-06-01-00:30:50-d0titek75iks2gau4qn0.png">    </p:cNvPr>
          <p:cNvPicPr>
            <a:picLocks noChangeAspect="1"/>
          </p:cNvPicPr>
          <p:nvPr/>
        </p:nvPicPr>
        <p:blipFill>
          <a:blip r:embed="rId2"/>
          <a:stretch>
            <a:fillRect/>
          </a:stretch>
        </p:blipFill>
        <p:spPr>
          <a:xfrm>
            <a:off x="6984820" y="546048"/>
            <a:ext cx="1524000" cy="6121400"/>
          </a:xfrm>
          <a:prstGeom prst="rect">
            <a:avLst/>
          </a:prstGeom>
        </p:spPr>
      </p:pic>
      <p:pic>
        <p:nvPicPr>
          <p:cNvPr id="7" name="Image 2" descr="https://kimi-img.moonshot.cn/pub/slides/slides_tmpl/image/25-06-01-00:30:50-d0titek75iks2gau4qng.png">    </p:cNvPr>
          <p:cNvPicPr>
            <a:picLocks noChangeAspect="1"/>
          </p:cNvPicPr>
          <p:nvPr/>
        </p:nvPicPr>
        <p:blipFill>
          <a:blip r:embed="rId3"/>
          <a:stretch>
            <a:fillRect/>
          </a:stretch>
        </p:blipFill>
        <p:spPr>
          <a:xfrm>
            <a:off x="551384" y="404704"/>
            <a:ext cx="11012157" cy="4804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3212976"/>
            <a:ext cx="12192000" cy="3645024"/>
          </a:xfrm>
          <a:prstGeom prst="rect">
            <a:avLst/>
          </a:prstGeom>
          <a:solidFill>
            <a:srgbClr val="F2F3F6"/>
          </a:solidFill>
          <a:ln/>
        </p:spPr>
      </p:sp>
      <p:sp>
        <p:nvSpPr>
          <p:cNvPr id="3" name="Text 1"/>
          <p:cNvSpPr/>
          <p:nvPr/>
        </p:nvSpPr>
        <p:spPr>
          <a:xfrm>
            <a:off x="0" y="3212976"/>
            <a:ext cx="12192000" cy="364502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231221"/>
            <a:ext cx="911424" cy="637939"/>
          </a:xfrm>
          <a:prstGeom prst="rect">
            <a:avLst/>
          </a:prstGeom>
          <a:solidFill>
            <a:srgbClr val="9DB4E0"/>
          </a:solidFill>
          <a:ln/>
        </p:spPr>
      </p:sp>
      <p:sp>
        <p:nvSpPr>
          <p:cNvPr id="5" name="Text 3"/>
          <p:cNvSpPr/>
          <p:nvPr/>
        </p:nvSpPr>
        <p:spPr>
          <a:xfrm>
            <a:off x="0" y="4231221"/>
            <a:ext cx="911424" cy="63793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693385" y="433767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超音速燃烧冲压发动机</a:t>
            </a:r>
            <a:endParaRPr lang="en-US" sz="1600" dirty="0"/>
          </a:p>
        </p:txBody>
      </p:sp>
      <p:sp>
        <p:nvSpPr>
          <p:cNvPr id="7" name="Shape 5"/>
          <p:cNvSpPr/>
          <p:nvPr/>
        </p:nvSpPr>
        <p:spPr>
          <a:xfrm>
            <a:off x="10848528" y="5943536"/>
            <a:ext cx="802312" cy="475550"/>
          </a:xfrm>
          <a:prstGeom prst="rect">
            <a:avLst/>
          </a:prstGeom>
          <a:solidFill>
            <a:srgbClr val="9DB4E0"/>
          </a:solidFill>
          <a:ln/>
        </p:spPr>
      </p:sp>
      <p:sp>
        <p:nvSpPr>
          <p:cNvPr id="8" name="Text 6"/>
          <p:cNvSpPr/>
          <p:nvPr/>
        </p:nvSpPr>
        <p:spPr>
          <a:xfrm>
            <a:off x="10848528" y="5943536"/>
            <a:ext cx="802312" cy="475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7"/>
          <p:cNvSpPr/>
          <p:nvPr/>
        </p:nvSpPr>
        <p:spPr>
          <a:xfrm>
            <a:off x="693385" y="4742556"/>
            <a:ext cx="3324607" cy="1600438"/>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超音速燃烧冲压发动机（ scramjet）的研发取得重要进展。这种发动机能够在超音速气流中实现燃烧，为高超音速飞行器的发展提供了关键动力，推动了航空航天技术的前沿探索。</a:t>
            </a:r>
            <a:endParaRPr lang="en-US" sz="1600" dirty="0"/>
          </a:p>
        </p:txBody>
      </p:sp>
      <p:sp>
        <p:nvSpPr>
          <p:cNvPr id="10" name="Text 8"/>
          <p:cNvSpPr/>
          <p:nvPr/>
        </p:nvSpPr>
        <p:spPr>
          <a:xfrm>
            <a:off x="8326233" y="433767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智能化与健康管理</a:t>
            </a:r>
            <a:endParaRPr lang="en-US" sz="1600" dirty="0"/>
          </a:p>
        </p:txBody>
      </p:sp>
      <p:sp>
        <p:nvSpPr>
          <p:cNvPr id="11" name="Text 9"/>
          <p:cNvSpPr/>
          <p:nvPr/>
        </p:nvSpPr>
        <p:spPr>
          <a:xfrm>
            <a:off x="8326233" y="4742556"/>
            <a:ext cx="3324607" cy="1600438"/>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随着信息技术的发展，喷气发动机逐渐实现智能化。通过传感器网络和数据分析技术，发动机的健康状况可以实时监测和诊断，提高了发动机的可靠性和维护效率，降低了运营成本。</a:t>
            </a:r>
            <a:endParaRPr lang="en-US" sz="1600" dirty="0"/>
          </a:p>
        </p:txBody>
      </p:sp>
      <p:sp>
        <p:nvSpPr>
          <p:cNvPr id="12" name="Text 10"/>
          <p:cNvSpPr/>
          <p:nvPr/>
        </p:nvSpPr>
        <p:spPr>
          <a:xfrm>
            <a:off x="505399" y="1000683"/>
            <a:ext cx="3956100" cy="1477328"/>
          </a:xfrm>
          <a:prstGeom prst="rect">
            <a:avLst/>
          </a:prstGeom>
          <a:noFill/>
          <a:ln/>
        </p:spPr>
        <p:txBody>
          <a:bodyPr wrap="square" lIns="91440" tIns="45720" rIns="91440" bIns="45720" rtlCol="0" anchor="t">
            <a:spAutoFit/>
          </a:bodyPr>
          <a:lstStyle/>
          <a:p>
            <a:pPr algn="l" indent="0" marL="0">
              <a:lnSpc>
                <a:spcPct val="100000"/>
              </a:lnSpc>
              <a:buNone/>
            </a:pPr>
            <a:r>
              <a:rPr lang="en-US" sz="3600" dirty="0">
                <a:solidFill>
                  <a:srgbClr val="333333"/>
                </a:solidFill>
                <a:latin typeface="Source Han Sans SC" pitchFamily="34" charset="0"/>
                <a:ea typeface="Source Han Sans SC" pitchFamily="34" charset="-122"/>
                <a:cs typeface="Source Han Sans SC" pitchFamily="34" charset="-120"/>
              </a:rPr>
              <a:t>高性能与高可靠性</a:t>
            </a:r>
            <a:endParaRPr lang="en-US" sz="1600" dirty="0"/>
          </a:p>
        </p:txBody>
      </p:sp>
      <p:sp>
        <p:nvSpPr>
          <p:cNvPr id="13" name="Shape 11"/>
          <p:cNvSpPr/>
          <p:nvPr/>
        </p:nvSpPr>
        <p:spPr>
          <a:xfrm>
            <a:off x="8276271" y="1269091"/>
            <a:ext cx="331504" cy="331522"/>
          </a:xfrm>
          <a:prstGeom prst="ellipse">
            <a:avLst/>
          </a:prstGeom>
          <a:solidFill>
            <a:srgbClr val="000000">
              <a:alpha val="0"/>
            </a:srgbClr>
          </a:solidFill>
          <a:ln w="107950">
            <a:gradFill rotWithShape="1" flip="none">
              <a:gsLst>
                <a:gs pos="0">
                  <a:srgbClr val="C2F5E1"/>
                </a:gs>
                <a:gs pos="74000">
                  <a:srgbClr val="AAC0E5"/>
                </a:gs>
                <a:gs pos="83000">
                  <a:srgbClr val="AAC0E5"/>
                </a:gs>
                <a:gs pos="100000">
                  <a:srgbClr val="9DB4E1"/>
                </a:gs>
              </a:gsLst>
              <a:lin ang="5400000" scaled="1"/>
            </a:gradFill>
            <a:prstDash val="solid"/>
          </a:ln>
        </p:spPr>
      </p:sp>
      <p:sp>
        <p:nvSpPr>
          <p:cNvPr id="14" name="Text 12"/>
          <p:cNvSpPr/>
          <p:nvPr/>
        </p:nvSpPr>
        <p:spPr>
          <a:xfrm>
            <a:off x="8276271" y="1269091"/>
            <a:ext cx="331504" cy="331522"/>
          </a:xfrm>
          <a:prstGeom prst="rect">
            <a:avLst/>
          </a:prstGeom>
          <a:noFill/>
          <a:ln/>
        </p:spPr>
        <p:txBody>
          <a:bodyPr wrap="square" lIns="0" tIns="0" rIns="0" bIns="0" rtlCol="0" anchor="ctr"/>
          <a:lstStyle/>
          <a:p>
            <a:pPr indent="0" marL="0">
              <a:lnSpc>
                <a:spcPct val="100000"/>
              </a:lnSpc>
              <a:buNone/>
            </a:pPr>
            <a:endParaRPr lang="en-US" sz="1600" dirty="0"/>
          </a:p>
        </p:txBody>
      </p:sp>
      <p:sp>
        <p:nvSpPr>
          <p:cNvPr id="15" name="Text 13"/>
          <p:cNvSpPr/>
          <p:nvPr/>
        </p:nvSpPr>
        <p:spPr>
          <a:xfrm>
            <a:off x="5227918" y="1366875"/>
            <a:ext cx="6482735" cy="400110"/>
          </a:xfrm>
          <a:prstGeom prst="rect">
            <a:avLst/>
          </a:prstGeom>
          <a:noFill/>
          <a:ln/>
        </p:spPr>
        <p:txBody>
          <a:bodyPr wrap="square" lIns="91440" tIns="45720" rIns="91440" bIns="45720" rtlCol="0" anchor="t">
            <a:spAutoFit/>
          </a:bodyPr>
          <a:lstStyle/>
          <a:p>
            <a:pPr algn="r"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推力矢量技术</a:t>
            </a:r>
            <a:endParaRPr lang="en-US" sz="1600" dirty="0"/>
          </a:p>
        </p:txBody>
      </p:sp>
      <p:sp>
        <p:nvSpPr>
          <p:cNvPr id="16" name="Text 14"/>
          <p:cNvSpPr/>
          <p:nvPr/>
        </p:nvSpPr>
        <p:spPr>
          <a:xfrm>
            <a:off x="8066844" y="1762314"/>
            <a:ext cx="3643810" cy="1384995"/>
          </a:xfrm>
          <a:prstGeom prst="rect">
            <a:avLst/>
          </a:prstGeom>
          <a:noFill/>
          <a:ln/>
        </p:spPr>
        <p:txBody>
          <a:bodyPr wrap="square" lIns="91440" tIns="45720" rIns="91440" bIns="45720" rtlCol="0" anchor="t">
            <a:spAutoFit/>
          </a:bodyPr>
          <a:lstStyle/>
          <a:p>
            <a:pPr algn="r"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20世纪末至21世纪初，推力矢量技术逐渐应用于喷气发动机。通过改变发动机喷流的方向，实现对飞机的矢量控制，提高了飞机的机动性和操控性，为战斗机的性能提升带来了革命性的变化。</a:t>
            </a:r>
            <a:endParaRPr lang="en-US" sz="1600" dirty="0"/>
          </a:p>
        </p:txBody>
      </p:sp>
      <p:pic>
        <p:nvPicPr>
          <p:cNvPr id="17" name="Image 0" descr="https://kimi-img.moonshot.cn/pub/slides/slides_tmpl/image/25-06-01-00:30:54-d0titfk75iks2gau4qog.png">    </p:cNvPr>
          <p:cNvPicPr>
            <a:picLocks noChangeAspect="1"/>
          </p:cNvPicPr>
          <p:nvPr/>
        </p:nvPicPr>
        <p:blipFill>
          <a:blip r:embed="rId1"/>
          <a:stretch>
            <a:fillRect/>
          </a:stretch>
        </p:blipFill>
        <p:spPr>
          <a:xfrm>
            <a:off x="538150" y="415735"/>
            <a:ext cx="11061700" cy="482600"/>
          </a:xfrm>
          <a:prstGeom prst="rect">
            <a:avLst/>
          </a:prstGeom>
        </p:spPr>
      </p:pic>
      <p:pic>
        <p:nvPicPr>
          <p:cNvPr id="18" name="Image 1" descr="https://kimi-img.moonshot.cn/pub/slides/slides_tmpl/image/25-06-01-00:31:34-d0titpk75iks2gau4rcg.png">    </p:cNvPr>
          <p:cNvPicPr>
            <a:picLocks noChangeAspect="1"/>
          </p:cNvPicPr>
          <p:nvPr/>
        </p:nvPicPr>
        <p:blipFill>
          <a:blip r:embed="rId2"/>
          <a:srcRect l="127" r="127" t="0" b="0"/>
          <a:stretch/>
        </p:blipFill>
        <p:spPr>
          <a:xfrm>
            <a:off x="4254348" y="1660800"/>
            <a:ext cx="3802640" cy="48416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6-01-00:31:29-d0titoc75iks2gau4rag.png">    </p:cNvPr>
          <p:cNvPicPr>
            <a:picLocks noChangeAspect="1"/>
          </p:cNvPicPr>
          <p:nvPr/>
        </p:nvPicPr>
        <p:blipFill>
          <a:blip r:embed="rId1"/>
          <a:stretch>
            <a:fillRect/>
          </a:stretch>
        </p:blipFill>
        <p:spPr>
          <a:xfrm>
            <a:off x="320668" y="3158118"/>
            <a:ext cx="7772400" cy="3184438"/>
          </a:xfrm>
          <a:prstGeom prst="rect">
            <a:avLst/>
          </a:prstGeom>
        </p:spPr>
      </p:pic>
      <p:sp>
        <p:nvSpPr>
          <p:cNvPr id="3" name="Text 0"/>
          <p:cNvSpPr/>
          <p:nvPr/>
        </p:nvSpPr>
        <p:spPr>
          <a:xfrm>
            <a:off x="8305387" y="227687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新能源喷气发动机的探索</a:t>
            </a:r>
            <a:endParaRPr lang="en-US" sz="1600" dirty="0"/>
          </a:p>
        </p:txBody>
      </p:sp>
      <p:sp>
        <p:nvSpPr>
          <p:cNvPr id="4" name="Text 1"/>
          <p:cNvSpPr/>
          <p:nvPr/>
        </p:nvSpPr>
        <p:spPr>
          <a:xfrm>
            <a:off x="8305387" y="2681754"/>
            <a:ext cx="3430797" cy="138499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为了实现航空业的长远可持续发展，研究人员正在探索新能源喷气发动机。例如，电动喷气发动机、氢燃料电池喷气发动机等新型动力装置的研究不断深入，为未来的航空运输提供了新的动力选择。</a:t>
            </a:r>
            <a:endParaRPr lang="en-US" sz="1600" dirty="0"/>
          </a:p>
        </p:txBody>
      </p:sp>
      <p:sp>
        <p:nvSpPr>
          <p:cNvPr id="5" name="Text 2"/>
          <p:cNvSpPr/>
          <p:nvPr/>
        </p:nvSpPr>
        <p:spPr>
          <a:xfrm>
            <a:off x="8305387" y="466385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绿色航空与可持续发展</a:t>
            </a:r>
            <a:endParaRPr lang="en-US" sz="1600" dirty="0"/>
          </a:p>
        </p:txBody>
      </p:sp>
      <p:sp>
        <p:nvSpPr>
          <p:cNvPr id="6" name="Text 3"/>
          <p:cNvSpPr/>
          <p:nvPr/>
        </p:nvSpPr>
        <p:spPr>
          <a:xfrm>
            <a:off x="8305387" y="5068734"/>
            <a:ext cx="3430797" cy="138499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喷气发动机的环保发展是绿色航空的重要组成部分。通过降低油耗、减少排放、探索新能源等措施，喷气发动机技术的进步推动了航空业向可持续发展的方向迈进，为保护地球环境做出了积极贡献。</a:t>
            </a:r>
            <a:endParaRPr lang="en-US" sz="1600" dirty="0"/>
          </a:p>
        </p:txBody>
      </p:sp>
      <p:sp>
        <p:nvSpPr>
          <p:cNvPr id="7" name="Text 4"/>
          <p:cNvSpPr/>
          <p:nvPr/>
        </p:nvSpPr>
        <p:spPr>
          <a:xfrm>
            <a:off x="5448563" y="476925"/>
            <a:ext cx="6408712" cy="1015663"/>
          </a:xfrm>
          <a:prstGeom prst="rect">
            <a:avLst/>
          </a:prstGeom>
          <a:noFill/>
          <a:ln/>
        </p:spPr>
        <p:txBody>
          <a:bodyPr wrap="square" lIns="91440" tIns="45720" rIns="91440" bIns="45720" rtlCol="0" anchor="t">
            <a:spAutoFit/>
          </a:bodyPr>
          <a:lstStyle/>
          <a:p>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MAIN</a:t>
            </a:r>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 </a:t>
            </a:r>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CONTENT</a:t>
            </a:r>
            <a:endParaRPr lang="en-US" sz="1600" dirty="0"/>
          </a:p>
        </p:txBody>
      </p:sp>
      <p:sp>
        <p:nvSpPr>
          <p:cNvPr id="8" name="Text 5"/>
          <p:cNvSpPr/>
          <p:nvPr/>
        </p:nvSpPr>
        <p:spPr>
          <a:xfrm>
            <a:off x="587195" y="227687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降低油耗与减少排放</a:t>
            </a:r>
            <a:endParaRPr lang="en-US" sz="1600" dirty="0"/>
          </a:p>
        </p:txBody>
      </p:sp>
      <p:sp>
        <p:nvSpPr>
          <p:cNvPr id="9" name="Text 6"/>
          <p:cNvSpPr/>
          <p:nvPr/>
        </p:nvSpPr>
        <p:spPr>
          <a:xfrm>
            <a:off x="587375" y="2681605"/>
            <a:ext cx="4995545" cy="95313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在环保要求日益严格的背景下，喷气发动机制造商致力于降低发动机的油耗和污染物排放。通过优化燃烧过程、采用先进的排放控制技术等措施，喷气发动机的环保性能得到了显著提升，为航空业的可持续发展做出了贡献。</a:t>
            </a:r>
            <a:endParaRPr lang="en-US" sz="1600" dirty="0"/>
          </a:p>
        </p:txBody>
      </p:sp>
      <p:sp>
        <p:nvSpPr>
          <p:cNvPr id="10" name="Text 7"/>
          <p:cNvSpPr/>
          <p:nvPr/>
        </p:nvSpPr>
        <p:spPr>
          <a:xfrm>
            <a:off x="587195" y="548680"/>
            <a:ext cx="4593002" cy="1476375"/>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333333"/>
                </a:solidFill>
                <a:latin typeface="Source Han Sans SC Bold" pitchFamily="34" charset="0"/>
                <a:ea typeface="Source Han Sans SC Bold" pitchFamily="34" charset="-122"/>
                <a:cs typeface="Source Han Sans SC Bold" pitchFamily="34" charset="-120"/>
              </a:rPr>
              <a:t>环保与可持续发展</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2149" y="1514766"/>
            <a:ext cx="3553131" cy="3170099"/>
          </a:xfrm>
          <a:prstGeom prst="rect">
            <a:avLst/>
          </a:prstGeom>
          <a:noFill/>
          <a:ln/>
        </p:spPr>
        <p:txBody>
          <a:bodyPr wrap="square" lIns="91440" tIns="45720" rIns="91440" bIns="45720" rtlCol="0" anchor="t">
            <a:spAutoFit/>
          </a:bodyPr>
          <a:lstStyle/>
          <a:p>
            <a:pPr algn="l" indent="0" marL="0">
              <a:lnSpc>
                <a:spcPct val="100000"/>
              </a:lnSpc>
              <a:buNone/>
            </a:pPr>
            <a:r>
              <a:rPr lang="en-US" sz="20000" dirty="0">
                <a:solidFill>
                  <a:srgbClr val="9DB4E1"/>
                </a:solidFill>
                <a:latin typeface="Source Han Sans SC Medium" pitchFamily="34" charset="0"/>
                <a:ea typeface="Source Han Sans SC Medium" pitchFamily="34" charset="-122"/>
                <a:cs typeface="Source Han Sans SC Medium" pitchFamily="34" charset="-120"/>
              </a:rPr>
              <a:t>05</a:t>
            </a:r>
            <a:endParaRPr lang="en-US" sz="1600" dirty="0"/>
          </a:p>
        </p:txBody>
      </p:sp>
      <p:sp>
        <p:nvSpPr>
          <p:cNvPr id="3" name="Text 1"/>
          <p:cNvSpPr/>
          <p:nvPr/>
        </p:nvSpPr>
        <p:spPr>
          <a:xfrm>
            <a:off x="592455" y="5848985"/>
            <a:ext cx="5887085" cy="953135"/>
          </a:xfrm>
          <a:prstGeom prst="rect">
            <a:avLst/>
          </a:prstGeom>
          <a:noFill/>
          <a:ln/>
        </p:spPr>
        <p:txBody>
          <a:bodyPr wrap="square" lIns="91440" tIns="45720" rIns="91440" bIns="45720" rtlCol="0" anchor="t">
            <a:spAutoFit/>
          </a:bodyPr>
          <a:lstStyle/>
          <a:p>
            <a:pPr algn="l" indent="0" marL="0">
              <a:lnSpc>
                <a:spcPct val="100000"/>
              </a:lnSpc>
              <a:buNone/>
            </a:pPr>
            <a:r>
              <a:rPr lang="en-US" sz="2800" dirty="0">
                <a:solidFill>
                  <a:srgbClr val="333333"/>
                </a:solidFill>
                <a:latin typeface="Source Han Sans SC" pitchFamily="34" charset="0"/>
                <a:ea typeface="Source Han Sans SC" pitchFamily="34" charset="-122"/>
                <a:cs typeface="Source Han Sans SC" pitchFamily="34" charset="-120"/>
              </a:rPr>
              <a:t>喷气式发动机的未来展望</a:t>
            </a:r>
            <a:endParaRPr lang="en-US" sz="1600" dirty="0"/>
          </a:p>
        </p:txBody>
      </p:sp>
      <p:sp>
        <p:nvSpPr>
          <p:cNvPr id="4" name="Shape 2"/>
          <p:cNvSpPr/>
          <p:nvPr/>
        </p:nvSpPr>
        <p:spPr>
          <a:xfrm>
            <a:off x="711202" y="786574"/>
            <a:ext cx="3434078" cy="0"/>
          </a:xfrm>
          <a:prstGeom prst="line">
            <a:avLst/>
          </a:prstGeom>
          <a:noFill/>
          <a:ln w="15875">
            <a:solidFill>
              <a:srgbClr val="000000"/>
            </a:solidFill>
            <a:prstDash val="solid"/>
            <a:headEnd type="none"/>
            <a:tailEnd type="none"/>
          </a:ln>
        </p:spPr>
      </p:sp>
      <p:pic>
        <p:nvPicPr>
          <p:cNvPr id="5" name="Image 0" descr="https://kimi-img.moonshot.cn/pub/slides/slides_tmpl/image/25-06-01-00:30:48-d0tite475iks2gau4qm0.png">    </p:cNvPr>
          <p:cNvPicPr>
            <a:picLocks noChangeAspect="1"/>
          </p:cNvPicPr>
          <p:nvPr/>
        </p:nvPicPr>
        <p:blipFill>
          <a:blip r:embed="rId1"/>
          <a:stretch>
            <a:fillRect/>
          </a:stretch>
        </p:blipFill>
        <p:spPr>
          <a:xfrm>
            <a:off x="8046721" y="1008555"/>
            <a:ext cx="3553129" cy="5196386"/>
          </a:xfrm>
          <a:prstGeom prst="rect">
            <a:avLst/>
          </a:prstGeom>
        </p:spPr>
      </p:pic>
      <p:pic>
        <p:nvPicPr>
          <p:cNvPr id="6" name="Image 1" descr="https://kimi-img.moonshot.cn/pub/slides/slides_tmpl/image/25-06-01-00:30:50-d0titek75iks2gau4qn0.png">    </p:cNvPr>
          <p:cNvPicPr>
            <a:picLocks noChangeAspect="1"/>
          </p:cNvPicPr>
          <p:nvPr/>
        </p:nvPicPr>
        <p:blipFill>
          <a:blip r:embed="rId2"/>
          <a:stretch>
            <a:fillRect/>
          </a:stretch>
        </p:blipFill>
        <p:spPr>
          <a:xfrm>
            <a:off x="6984820" y="546048"/>
            <a:ext cx="1524000" cy="6121400"/>
          </a:xfrm>
          <a:prstGeom prst="rect">
            <a:avLst/>
          </a:prstGeom>
        </p:spPr>
      </p:pic>
      <p:pic>
        <p:nvPicPr>
          <p:cNvPr id="7" name="Image 2" descr="https://kimi-img.moonshot.cn/pub/slides/slides_tmpl/image/25-06-01-00:30:50-d0titek75iks2gau4qng.png">    </p:cNvPr>
          <p:cNvPicPr>
            <a:picLocks noChangeAspect="1"/>
          </p:cNvPicPr>
          <p:nvPr/>
        </p:nvPicPr>
        <p:blipFill>
          <a:blip r:embed="rId3"/>
          <a:stretch>
            <a:fillRect/>
          </a:stretch>
        </p:blipFill>
        <p:spPr>
          <a:xfrm>
            <a:off x="551384" y="404704"/>
            <a:ext cx="11012157" cy="4804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6-01-00:31:31-d0titos75iks2gau4rc0.png">    </p:cNvPr>
          <p:cNvPicPr>
            <a:picLocks noChangeAspect="1"/>
          </p:cNvPicPr>
          <p:nvPr/>
        </p:nvPicPr>
        <p:blipFill>
          <a:blip r:embed="rId1"/>
          <a:stretch>
            <a:fillRect/>
          </a:stretch>
        </p:blipFill>
        <p:spPr>
          <a:xfrm>
            <a:off x="7519987" y="0"/>
            <a:ext cx="4672013" cy="6858000"/>
          </a:xfrm>
          <a:prstGeom prst="rect">
            <a:avLst/>
          </a:prstGeom>
        </p:spPr>
      </p:pic>
      <p:sp>
        <p:nvSpPr>
          <p:cNvPr id="3" name="Shape 0"/>
          <p:cNvSpPr/>
          <p:nvPr/>
        </p:nvSpPr>
        <p:spPr>
          <a:xfrm>
            <a:off x="0" y="0"/>
            <a:ext cx="7519987" cy="6872844"/>
          </a:xfrm>
          <a:prstGeom prst="rect">
            <a:avLst/>
          </a:prstGeom>
          <a:solidFill>
            <a:srgbClr val="161616"/>
          </a:solidFill>
          <a:ln/>
        </p:spPr>
      </p:sp>
      <p:sp>
        <p:nvSpPr>
          <p:cNvPr id="4" name="Text 1"/>
          <p:cNvSpPr/>
          <p:nvPr/>
        </p:nvSpPr>
        <p:spPr>
          <a:xfrm>
            <a:off x="0" y="0"/>
            <a:ext cx="7519987" cy="6872844"/>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5" name="Image 1" descr="https://kimi-img.moonshot.cn/pub/slides/slides_tmpl/image/25-06-01-00:31:30-d0titok75iks2gau4rb0.png">    </p:cNvPr>
          <p:cNvPicPr>
            <a:picLocks noChangeAspect="1"/>
          </p:cNvPicPr>
          <p:nvPr/>
        </p:nvPicPr>
        <p:blipFill>
          <a:blip r:embed="rId2">
            <a:alphaModFix amt="40000"/>
          </a:blip>
          <a:stretch>
            <a:fillRect/>
          </a:stretch>
        </p:blipFill>
        <p:spPr>
          <a:xfrm>
            <a:off x="4224972" y="0"/>
            <a:ext cx="2231068" cy="6858000"/>
          </a:xfrm>
          <a:prstGeom prst="rect">
            <a:avLst/>
          </a:prstGeom>
        </p:spPr>
      </p:pic>
      <p:sp>
        <p:nvSpPr>
          <p:cNvPr id="6" name="Shape 2"/>
          <p:cNvSpPr/>
          <p:nvPr/>
        </p:nvSpPr>
        <p:spPr>
          <a:xfrm>
            <a:off x="5553773" y="691737"/>
            <a:ext cx="5870202" cy="5474525"/>
          </a:xfrm>
          <a:prstGeom prst="rect">
            <a:avLst/>
          </a:prstGeom>
          <a:solidFill>
            <a:srgbClr val="FFFFFF"/>
          </a:solidFill>
          <a:ln/>
        </p:spPr>
      </p:sp>
      <p:sp>
        <p:nvSpPr>
          <p:cNvPr id="7" name="Text 3"/>
          <p:cNvSpPr/>
          <p:nvPr/>
        </p:nvSpPr>
        <p:spPr>
          <a:xfrm>
            <a:off x="5553773" y="691737"/>
            <a:ext cx="5870202" cy="54745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4"/>
          <p:cNvSpPr/>
          <p:nvPr/>
        </p:nvSpPr>
        <p:spPr>
          <a:xfrm>
            <a:off x="6310009" y="148478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新型推进系统</a:t>
            </a:r>
            <a:endParaRPr lang="en-US" sz="1600" dirty="0"/>
          </a:p>
        </p:txBody>
      </p:sp>
      <p:sp>
        <p:nvSpPr>
          <p:cNvPr id="9" name="Text 5"/>
          <p:cNvSpPr/>
          <p:nvPr/>
        </p:nvSpPr>
        <p:spPr>
          <a:xfrm>
            <a:off x="6310009" y="1807120"/>
            <a:ext cx="4710824" cy="1169551"/>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随着科技的不断进步，新型推进系统如磁流体推进、等离子体推进等有望取得突破。这些新型推进系统具有更高的比冲和更好的性能，将为未来的航空航天飞行器提供全新的动力解决方案，推动航空航天技术的跨越式发展。</a:t>
            </a:r>
            <a:endParaRPr lang="en-US" sz="1600" dirty="0"/>
          </a:p>
        </p:txBody>
      </p:sp>
      <p:sp>
        <p:nvSpPr>
          <p:cNvPr id="10" name="Text 6"/>
          <p:cNvSpPr/>
          <p:nvPr/>
        </p:nvSpPr>
        <p:spPr>
          <a:xfrm>
            <a:off x="6310009" y="3911593"/>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智能化与自主化</a:t>
            </a:r>
            <a:endParaRPr lang="en-US" sz="1600" dirty="0"/>
          </a:p>
        </p:txBody>
      </p:sp>
      <p:sp>
        <p:nvSpPr>
          <p:cNvPr id="11" name="Text 7"/>
          <p:cNvSpPr/>
          <p:nvPr/>
        </p:nvSpPr>
        <p:spPr>
          <a:xfrm>
            <a:off x="6310009" y="4233929"/>
            <a:ext cx="4710824" cy="1169551"/>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智能化技术将在喷气发动机领域得到更广泛的应用。发动机将具备更强的自主诊断、自适应控制和智能健康管理能力，能够实时优化运行状态，提高发动机的性能和可靠性，同时降低维护成本和工作量。</a:t>
            </a:r>
            <a:endParaRPr lang="en-US" sz="1600" dirty="0"/>
          </a:p>
        </p:txBody>
      </p:sp>
      <p:sp>
        <p:nvSpPr>
          <p:cNvPr id="12" name="Text 8"/>
          <p:cNvSpPr/>
          <p:nvPr/>
        </p:nvSpPr>
        <p:spPr>
          <a:xfrm>
            <a:off x="659768" y="1856646"/>
            <a:ext cx="4118258" cy="1477328"/>
          </a:xfrm>
          <a:prstGeom prst="rect">
            <a:avLst/>
          </a:prstGeom>
          <a:noFill/>
          <a:ln/>
        </p:spPr>
        <p:txBody>
          <a:bodyPr wrap="square" lIns="91440" tIns="45720" rIns="91440" bIns="45720" rtlCol="0" anchor="t">
            <a:spAutoFit/>
          </a:bodyPr>
          <a:lstStyle/>
          <a:p>
            <a:pPr algn="l" indent="0" marL="0">
              <a:lnSpc>
                <a:spcPct val="100000"/>
              </a:lnSpc>
              <a:buNone/>
            </a:pPr>
            <a:r>
              <a:rPr lang="en-US" sz="3600" dirty="0">
                <a:solidFill>
                  <a:srgbClr val="FFFFFF"/>
                </a:solidFill>
                <a:latin typeface="Source Han Sans SC" pitchFamily="34" charset="0"/>
                <a:ea typeface="Source Han Sans SC" pitchFamily="34" charset="-122"/>
                <a:cs typeface="Source Han Sans SC" pitchFamily="34" charset="-120"/>
              </a:rPr>
              <a:t>技术创新与突破</a:t>
            </a:r>
            <a:endParaRPr lang="en-US" sz="1600" dirty="0"/>
          </a:p>
        </p:txBody>
      </p:sp>
      <p:sp>
        <p:nvSpPr>
          <p:cNvPr id="13" name="Text 9"/>
          <p:cNvSpPr/>
          <p:nvPr/>
        </p:nvSpPr>
        <p:spPr>
          <a:xfrm>
            <a:off x="672843" y="324491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超高效发动机</a:t>
            </a:r>
            <a:endParaRPr lang="en-US" sz="1600" dirty="0"/>
          </a:p>
        </p:txBody>
      </p:sp>
      <p:sp>
        <p:nvSpPr>
          <p:cNvPr id="14" name="Text 10"/>
          <p:cNvSpPr/>
          <p:nvPr/>
        </p:nvSpPr>
        <p:spPr>
          <a:xfrm>
            <a:off x="672843" y="3592270"/>
            <a:ext cx="3613829" cy="138499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FFFFFF"/>
                </a:solidFill>
                <a:latin typeface="Source Han Sans SC Normal" pitchFamily="34" charset="0"/>
                <a:ea typeface="Source Han Sans SC Normal" pitchFamily="34" charset="-122"/>
                <a:cs typeface="Source Han Sans SC Normal" pitchFamily="34" charset="-120"/>
              </a:rPr>
              <a:t>未来，喷气发动机将朝着更高效率的方向发展。通过进一步优化发动机的热力学循环、采用新型材料和制造工艺等手段，有望实现更高的燃油效率和更低的运营成本，为航空运输业的可持续发展提供更强大的动力支持。</a:t>
            </a:r>
            <a:endParaRPr lang="en-US" sz="1600" dirty="0"/>
          </a:p>
        </p:txBody>
      </p:sp>
      <p:pic>
        <p:nvPicPr>
          <p:cNvPr id="15" name="Image 2" descr="https://kimi-img.moonshot.cn/pub/slides/slides_tmpl/image/25-06-01-00:31:31-d0titos75iks2gau4rbg.png">    </p:cNvPr>
          <p:cNvPicPr>
            <a:picLocks noChangeAspect="1"/>
          </p:cNvPicPr>
          <p:nvPr/>
        </p:nvPicPr>
        <p:blipFill>
          <a:blip r:embed="rId3"/>
          <a:stretch>
            <a:fillRect/>
          </a:stretch>
        </p:blipFill>
        <p:spPr>
          <a:xfrm>
            <a:off x="2162257" y="1286340"/>
            <a:ext cx="635000" cy="36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3212976"/>
            <a:ext cx="12192000" cy="3645024"/>
          </a:xfrm>
          <a:prstGeom prst="rect">
            <a:avLst/>
          </a:prstGeom>
          <a:solidFill>
            <a:srgbClr val="F2F3F6"/>
          </a:solidFill>
          <a:ln/>
        </p:spPr>
      </p:sp>
      <p:sp>
        <p:nvSpPr>
          <p:cNvPr id="3" name="Text 1"/>
          <p:cNvSpPr/>
          <p:nvPr/>
        </p:nvSpPr>
        <p:spPr>
          <a:xfrm>
            <a:off x="0" y="3212976"/>
            <a:ext cx="12192000" cy="364502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231221"/>
            <a:ext cx="911424" cy="637939"/>
          </a:xfrm>
          <a:prstGeom prst="rect">
            <a:avLst/>
          </a:prstGeom>
          <a:solidFill>
            <a:srgbClr val="9DB4E0"/>
          </a:solidFill>
          <a:ln/>
        </p:spPr>
      </p:sp>
      <p:sp>
        <p:nvSpPr>
          <p:cNvPr id="5" name="Text 3"/>
          <p:cNvSpPr/>
          <p:nvPr/>
        </p:nvSpPr>
        <p:spPr>
          <a:xfrm>
            <a:off x="0" y="4231221"/>
            <a:ext cx="911424" cy="63793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693385" y="433767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电动航空</a:t>
            </a:r>
            <a:endParaRPr lang="en-US" sz="1600" dirty="0"/>
          </a:p>
        </p:txBody>
      </p:sp>
      <p:sp>
        <p:nvSpPr>
          <p:cNvPr id="7" name="Shape 5"/>
          <p:cNvSpPr/>
          <p:nvPr/>
        </p:nvSpPr>
        <p:spPr>
          <a:xfrm>
            <a:off x="10848528" y="5943536"/>
            <a:ext cx="802312" cy="475550"/>
          </a:xfrm>
          <a:prstGeom prst="rect">
            <a:avLst/>
          </a:prstGeom>
          <a:solidFill>
            <a:srgbClr val="9DB4E0"/>
          </a:solidFill>
          <a:ln/>
        </p:spPr>
      </p:sp>
      <p:sp>
        <p:nvSpPr>
          <p:cNvPr id="8" name="Text 6"/>
          <p:cNvSpPr/>
          <p:nvPr/>
        </p:nvSpPr>
        <p:spPr>
          <a:xfrm>
            <a:off x="10848528" y="5943536"/>
            <a:ext cx="802312" cy="475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7"/>
          <p:cNvSpPr/>
          <p:nvPr/>
        </p:nvSpPr>
        <p:spPr>
          <a:xfrm>
            <a:off x="693385" y="4742556"/>
            <a:ext cx="3324607" cy="1600438"/>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电动航空技术的不断成熟将为航空运输带来新的变革。电动喷气发动机的广泛应用将使飞机更加环保、安静和高效，推动航空业向绿色、可持续的方向发展，同时也将为城市空中交通等新兴领域提供技术支持。</a:t>
            </a:r>
            <a:endParaRPr lang="en-US" sz="1600" dirty="0"/>
          </a:p>
        </p:txBody>
      </p:sp>
      <p:sp>
        <p:nvSpPr>
          <p:cNvPr id="10" name="Text 8"/>
          <p:cNvSpPr/>
          <p:nvPr/>
        </p:nvSpPr>
        <p:spPr>
          <a:xfrm>
            <a:off x="8326233" y="4337674"/>
            <a:ext cx="648273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空间探索与星际旅行</a:t>
            </a:r>
            <a:endParaRPr lang="en-US" sz="1600" dirty="0"/>
          </a:p>
        </p:txBody>
      </p:sp>
      <p:sp>
        <p:nvSpPr>
          <p:cNvPr id="11" name="Text 9"/>
          <p:cNvSpPr/>
          <p:nvPr/>
        </p:nvSpPr>
        <p:spPr>
          <a:xfrm>
            <a:off x="8326233" y="4742556"/>
            <a:ext cx="3324607" cy="1600438"/>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喷气发动机技术的进步也将为空间探索和星际旅行提供动力支持。新型发动机将助力航天器实现更高效的轨道转移和深空探测，为人类探索宇宙奥秘、拓展生存空间创造更多可能。</a:t>
            </a:r>
            <a:endParaRPr lang="en-US" sz="1600" dirty="0"/>
          </a:p>
        </p:txBody>
      </p:sp>
      <p:sp>
        <p:nvSpPr>
          <p:cNvPr id="12" name="Text 10"/>
          <p:cNvSpPr/>
          <p:nvPr/>
        </p:nvSpPr>
        <p:spPr>
          <a:xfrm>
            <a:off x="505399" y="1000683"/>
            <a:ext cx="3956100" cy="1477328"/>
          </a:xfrm>
          <a:prstGeom prst="rect">
            <a:avLst/>
          </a:prstGeom>
          <a:noFill/>
          <a:ln/>
        </p:spPr>
        <p:txBody>
          <a:bodyPr wrap="square" lIns="91440" tIns="45720" rIns="91440" bIns="45720" rtlCol="0" anchor="t">
            <a:spAutoFit/>
          </a:bodyPr>
          <a:lstStyle/>
          <a:p>
            <a:pPr algn="l" indent="0" marL="0">
              <a:lnSpc>
                <a:spcPct val="100000"/>
              </a:lnSpc>
              <a:buNone/>
            </a:pPr>
            <a:r>
              <a:rPr lang="en-US" sz="3600" dirty="0">
                <a:solidFill>
                  <a:srgbClr val="333333"/>
                </a:solidFill>
                <a:latin typeface="Source Han Sans SC" pitchFamily="34" charset="0"/>
                <a:ea typeface="Source Han Sans SC" pitchFamily="34" charset="-122"/>
                <a:cs typeface="Source Han Sans SC" pitchFamily="34" charset="-120"/>
              </a:rPr>
              <a:t>航空运输的变革</a:t>
            </a:r>
            <a:endParaRPr lang="en-US" sz="1600" dirty="0"/>
          </a:p>
        </p:txBody>
      </p:sp>
      <p:sp>
        <p:nvSpPr>
          <p:cNvPr id="13" name="Shape 11"/>
          <p:cNvSpPr/>
          <p:nvPr/>
        </p:nvSpPr>
        <p:spPr>
          <a:xfrm>
            <a:off x="8276271" y="1269091"/>
            <a:ext cx="331504" cy="331522"/>
          </a:xfrm>
          <a:prstGeom prst="ellipse">
            <a:avLst/>
          </a:prstGeom>
          <a:solidFill>
            <a:srgbClr val="000000">
              <a:alpha val="0"/>
            </a:srgbClr>
          </a:solidFill>
          <a:ln w="107950">
            <a:gradFill rotWithShape="1" flip="none">
              <a:gsLst>
                <a:gs pos="0">
                  <a:srgbClr val="C2F5E1"/>
                </a:gs>
                <a:gs pos="74000">
                  <a:srgbClr val="AAC0E5"/>
                </a:gs>
                <a:gs pos="83000">
                  <a:srgbClr val="AAC0E5"/>
                </a:gs>
                <a:gs pos="100000">
                  <a:srgbClr val="9DB4E1"/>
                </a:gs>
              </a:gsLst>
              <a:lin ang="5400000" scaled="1"/>
            </a:gradFill>
            <a:prstDash val="solid"/>
          </a:ln>
        </p:spPr>
      </p:sp>
      <p:sp>
        <p:nvSpPr>
          <p:cNvPr id="14" name="Text 12"/>
          <p:cNvSpPr/>
          <p:nvPr/>
        </p:nvSpPr>
        <p:spPr>
          <a:xfrm>
            <a:off x="8276271" y="1269091"/>
            <a:ext cx="331504" cy="331522"/>
          </a:xfrm>
          <a:prstGeom prst="rect">
            <a:avLst/>
          </a:prstGeom>
          <a:noFill/>
          <a:ln/>
        </p:spPr>
        <p:txBody>
          <a:bodyPr wrap="square" lIns="0" tIns="0" rIns="0" bIns="0" rtlCol="0" anchor="ctr"/>
          <a:lstStyle/>
          <a:p>
            <a:pPr indent="0" marL="0">
              <a:lnSpc>
                <a:spcPct val="100000"/>
              </a:lnSpc>
              <a:buNone/>
            </a:pPr>
            <a:endParaRPr lang="en-US" sz="1600" dirty="0"/>
          </a:p>
        </p:txBody>
      </p:sp>
      <p:sp>
        <p:nvSpPr>
          <p:cNvPr id="15" name="Text 13"/>
          <p:cNvSpPr/>
          <p:nvPr/>
        </p:nvSpPr>
        <p:spPr>
          <a:xfrm>
            <a:off x="5227918" y="1366875"/>
            <a:ext cx="6482735" cy="400110"/>
          </a:xfrm>
          <a:prstGeom prst="rect">
            <a:avLst/>
          </a:prstGeom>
          <a:noFill/>
          <a:ln/>
        </p:spPr>
        <p:txBody>
          <a:bodyPr wrap="square" lIns="91440" tIns="45720" rIns="91440" bIns="45720" rtlCol="0" anchor="t">
            <a:spAutoFit/>
          </a:bodyPr>
          <a:lstStyle/>
          <a:p>
            <a:pPr algn="r"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高超音速飞行</a:t>
            </a:r>
            <a:endParaRPr lang="en-US" sz="1600" dirty="0"/>
          </a:p>
        </p:txBody>
      </p:sp>
      <p:sp>
        <p:nvSpPr>
          <p:cNvPr id="16" name="Text 14"/>
          <p:cNvSpPr/>
          <p:nvPr/>
        </p:nvSpPr>
        <p:spPr>
          <a:xfrm>
            <a:off x="8066844" y="1762314"/>
            <a:ext cx="3643810" cy="1384995"/>
          </a:xfrm>
          <a:prstGeom prst="rect">
            <a:avLst/>
          </a:prstGeom>
          <a:noFill/>
          <a:ln/>
        </p:spPr>
        <p:txBody>
          <a:bodyPr wrap="square" lIns="91440" tIns="45720" rIns="91440" bIns="45720" rtlCol="0" anchor="t">
            <a:spAutoFit/>
          </a:bodyPr>
          <a:lstStyle/>
          <a:p>
            <a:pPr algn="r"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高超音速飞行技术的发展将使喷气发动机面临新的挑战和机遇。未来，高超音速客机和运输机有望实现快速全球运输，大幅缩短飞行时间，改变人们的出行方式和航空运输格局。</a:t>
            </a:r>
            <a:endParaRPr lang="en-US" sz="1600" dirty="0"/>
          </a:p>
        </p:txBody>
      </p:sp>
      <p:pic>
        <p:nvPicPr>
          <p:cNvPr id="17" name="Image 0" descr="https://kimi-img.moonshot.cn/pub/slides/slides_tmpl/image/25-06-01-00:30:54-d0titfk75iks2gau4qog.png">    </p:cNvPr>
          <p:cNvPicPr>
            <a:picLocks noChangeAspect="1"/>
          </p:cNvPicPr>
          <p:nvPr/>
        </p:nvPicPr>
        <p:blipFill>
          <a:blip r:embed="rId1"/>
          <a:stretch>
            <a:fillRect/>
          </a:stretch>
        </p:blipFill>
        <p:spPr>
          <a:xfrm>
            <a:off x="538150" y="415735"/>
            <a:ext cx="11061700" cy="482600"/>
          </a:xfrm>
          <a:prstGeom prst="rect">
            <a:avLst/>
          </a:prstGeom>
        </p:spPr>
      </p:pic>
      <p:pic>
        <p:nvPicPr>
          <p:cNvPr id="18" name="Image 1" descr="https://kimi-img.moonshot.cn/pub/slides/slides_tmpl/image/25-06-01-00:31:34-d0titpk75iks2gau4rcg.png">    </p:cNvPr>
          <p:cNvPicPr>
            <a:picLocks noChangeAspect="1"/>
          </p:cNvPicPr>
          <p:nvPr/>
        </p:nvPicPr>
        <p:blipFill>
          <a:blip r:embed="rId2"/>
          <a:srcRect l="127" r="127" t="0" b="0"/>
          <a:stretch/>
        </p:blipFill>
        <p:spPr>
          <a:xfrm>
            <a:off x="4254348" y="1660800"/>
            <a:ext cx="3802640" cy="4841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6941127"/>
          </a:xfrm>
          <a:prstGeom prst="rect">
            <a:avLst/>
          </a:prstGeom>
          <a:solidFill>
            <a:srgbClr val="161616"/>
          </a:solidFill>
          <a:ln/>
        </p:spPr>
      </p:sp>
      <p:sp>
        <p:nvSpPr>
          <p:cNvPr id="3" name="Text 1"/>
          <p:cNvSpPr/>
          <p:nvPr/>
        </p:nvSpPr>
        <p:spPr>
          <a:xfrm>
            <a:off x="0" y="0"/>
            <a:ext cx="12192000" cy="6941127"/>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6-01-00:31:51-d0titts75iks2gau4rog.jpeg">    </p:cNvPr>
          <p:cNvPicPr>
            <a:picLocks noChangeAspect="1"/>
          </p:cNvPicPr>
          <p:nvPr/>
        </p:nvPicPr>
        <p:blipFill>
          <a:blip r:embed="rId1"/>
          <a:stretch>
            <a:fillRect/>
          </a:stretch>
        </p:blipFill>
        <p:spPr>
          <a:xfrm>
            <a:off x="4388617" y="1776666"/>
            <a:ext cx="4553512" cy="3552547"/>
          </a:xfrm>
          <a:prstGeom prst="rect">
            <a:avLst/>
          </a:prstGeom>
        </p:spPr>
      </p:pic>
      <p:pic>
        <p:nvPicPr>
          <p:cNvPr id="5" name="Image 1" descr="https://kimi-img.moonshot.cn/pub/slides/slides_tmpl/image/25-06-01-00:31:51-d0titts75iks2gau4ro0.jpeg">    </p:cNvPr>
          <p:cNvPicPr>
            <a:picLocks noChangeAspect="1"/>
          </p:cNvPicPr>
          <p:nvPr/>
        </p:nvPicPr>
        <p:blipFill>
          <a:blip r:embed="rId2"/>
          <a:srcRect l="0" r="0" t="0" b="0"/>
          <a:stretch/>
        </p:blipFill>
        <p:spPr>
          <a:xfrm>
            <a:off x="9103121" y="1776666"/>
            <a:ext cx="2434092" cy="2408626"/>
          </a:xfrm>
          <a:prstGeom prst="rect">
            <a:avLst/>
          </a:prstGeom>
        </p:spPr>
      </p:pic>
      <p:sp>
        <p:nvSpPr>
          <p:cNvPr id="6" name="Shape 2"/>
          <p:cNvSpPr/>
          <p:nvPr/>
        </p:nvSpPr>
        <p:spPr>
          <a:xfrm>
            <a:off x="1884213" y="3335222"/>
            <a:ext cx="363255" cy="363255"/>
          </a:xfrm>
          <a:prstGeom prst="ellipse">
            <a:avLst/>
          </a:prstGeom>
          <a:solidFill>
            <a:srgbClr val="000000">
              <a:alpha val="0"/>
            </a:srgbClr>
          </a:solidFill>
          <a:ln w="19050">
            <a:solidFill>
              <a:srgbClr val="FFFFFF"/>
            </a:solidFill>
            <a:prstDash val="solid"/>
          </a:ln>
        </p:spPr>
      </p:sp>
      <p:sp>
        <p:nvSpPr>
          <p:cNvPr id="7" name="Text 3"/>
          <p:cNvSpPr/>
          <p:nvPr/>
        </p:nvSpPr>
        <p:spPr>
          <a:xfrm>
            <a:off x="1884213" y="3335222"/>
            <a:ext cx="363255" cy="3632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2147610" y="3354010"/>
            <a:ext cx="325677" cy="325677"/>
          </a:xfrm>
          <a:prstGeom prst="ellipse">
            <a:avLst/>
          </a:prstGeom>
          <a:solidFill>
            <a:srgbClr val="C2F4E0"/>
          </a:solidFill>
          <a:ln/>
        </p:spPr>
      </p:sp>
      <p:sp>
        <p:nvSpPr>
          <p:cNvPr id="9" name="Text 5"/>
          <p:cNvSpPr/>
          <p:nvPr/>
        </p:nvSpPr>
        <p:spPr>
          <a:xfrm>
            <a:off x="2147610" y="3354010"/>
            <a:ext cx="325677" cy="325677"/>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a:off x="2209989" y="3503155"/>
            <a:ext cx="225819" cy="1819"/>
          </a:xfrm>
          <a:prstGeom prst="straightConnector1">
            <a:avLst/>
          </a:prstGeom>
          <a:noFill/>
          <a:ln w="12700">
            <a:solidFill>
              <a:srgbClr val="262626"/>
            </a:solidFill>
            <a:prstDash val="solid"/>
            <a:headEnd type="none"/>
            <a:tailEnd type="triangle"/>
          </a:ln>
        </p:spPr>
      </p:sp>
      <p:pic>
        <p:nvPicPr>
          <p:cNvPr id="11" name="Image 2" descr="https://kimi-img.moonshot.cn/pub/slides/slides_tmpl/image/25-06-01-00:31:58-d0titvk75iks2gau4rpg.png">    </p:cNvPr>
          <p:cNvPicPr>
            <a:picLocks noChangeAspect="1"/>
          </p:cNvPicPr>
          <p:nvPr/>
        </p:nvPicPr>
        <p:blipFill>
          <a:blip r:embed="rId3"/>
          <a:stretch>
            <a:fillRect/>
          </a:stretch>
        </p:blipFill>
        <p:spPr>
          <a:xfrm>
            <a:off x="654787" y="1670627"/>
            <a:ext cx="11633200" cy="5270500"/>
          </a:xfrm>
          <a:prstGeom prst="rect">
            <a:avLst/>
          </a:prstGeom>
        </p:spPr>
      </p:pic>
      <p:pic>
        <p:nvPicPr>
          <p:cNvPr id="12" name="Image 3" descr="https://kimi-img.moonshot.cn/pub/slides/slides_tmpl/image/25-06-01-00:31:00-d0tith475iks2gau4qu0.png">    </p:cNvPr>
          <p:cNvPicPr>
            <a:picLocks noChangeAspect="1"/>
          </p:cNvPicPr>
          <p:nvPr/>
        </p:nvPicPr>
        <p:blipFill>
          <a:blip r:embed="rId4"/>
          <a:stretch>
            <a:fillRect/>
          </a:stretch>
        </p:blipFill>
        <p:spPr>
          <a:xfrm>
            <a:off x="524237" y="430608"/>
            <a:ext cx="11061700" cy="482600"/>
          </a:xfrm>
          <a:prstGeom prst="rect">
            <a:avLst/>
          </a:prstGeom>
        </p:spPr>
      </p:pic>
      <p:sp>
        <p:nvSpPr>
          <p:cNvPr id="13" name="Text 7"/>
          <p:cNvSpPr/>
          <p:nvPr/>
        </p:nvSpPr>
        <p:spPr>
          <a:xfrm>
            <a:off x="524237" y="5589240"/>
            <a:ext cx="225468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汇报人：</a:t>
            </a:r>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Kimi</a:t>
            </a:r>
            <a:endParaRPr lang="en-US" sz="1600" dirty="0"/>
          </a:p>
        </p:txBody>
      </p:sp>
      <p:sp>
        <p:nvSpPr>
          <p:cNvPr id="14" name="Text 8"/>
          <p:cNvSpPr/>
          <p:nvPr/>
        </p:nvSpPr>
        <p:spPr>
          <a:xfrm>
            <a:off x="548274" y="5965600"/>
            <a:ext cx="4323764"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时间：</a:t>
            </a:r>
            <a:pPr algn="l" indent="0" marL="0">
              <a:lnSpc>
                <a:spcPct val="100000"/>
              </a:lnSpc>
              <a:buNone/>
            </a:pPr>
            <a:r>
              <a:rPr lang="en-US" sz="2000" dirty="0">
                <a:solidFill>
                  <a:srgbClr val="FFFFFF"/>
                </a:solidFill>
                <a:latin typeface="Source Han Sans SC" pitchFamily="34" charset="0"/>
                <a:ea typeface="Source Han Sans SC" pitchFamily="34" charset="-122"/>
                <a:cs typeface="Source Han Sans SC" pitchFamily="34" charset="-120"/>
              </a:rPr>
              <a:t>2025.04</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101764" y="0"/>
            <a:ext cx="2916401" cy="6858000"/>
          </a:xfrm>
          <a:custGeom>
            <a:avLst/>
            <a:gdLst/>
            <a:ahLst/>
            <a:cxnLst/>
            <a:rect l="l" t="t" r="r" b="b"/>
            <a:pathLst>
              <a:path w="2916401" h="6858000">
                <a:moveTo>
                  <a:pt x="0" y="0"/>
                </a:moveTo>
                <a:lnTo>
                  <a:pt x="1310838" y="0"/>
                </a:lnTo>
                <a:lnTo>
                  <a:pt x="1453357" y="123454"/>
                </a:lnTo>
                <a:cubicBezTo>
                  <a:pt x="2352136" y="940343"/>
                  <a:pt x="2916401" y="2118776"/>
                  <a:pt x="2916401" y="3429000"/>
                </a:cubicBezTo>
                <a:cubicBezTo>
                  <a:pt x="2916401" y="4739224"/>
                  <a:pt x="2352136" y="5917657"/>
                  <a:pt x="1453357" y="6734546"/>
                </a:cubicBezTo>
                <a:lnTo>
                  <a:pt x="1310838" y="6858000"/>
                </a:lnTo>
                <a:lnTo>
                  <a:pt x="220806" y="6858000"/>
                </a:lnTo>
                <a:lnTo>
                  <a:pt x="224168" y="6856279"/>
                </a:lnTo>
                <a:cubicBezTo>
                  <a:pt x="1419763" y="6206792"/>
                  <a:pt x="2231395" y="4940069"/>
                  <a:pt x="2231395" y="3483779"/>
                </a:cubicBezTo>
                <a:cubicBezTo>
                  <a:pt x="2231395" y="1961294"/>
                  <a:pt x="1344301" y="646001"/>
                  <a:pt x="58792" y="26579"/>
                </a:cubicBezTo>
                <a:close/>
              </a:path>
            </a:pathLst>
          </a:custGeom>
          <a:solidFill>
            <a:srgbClr val="F3F3F7"/>
          </a:solidFill>
          <a:ln/>
        </p:spPr>
      </p:sp>
      <p:sp>
        <p:nvSpPr>
          <p:cNvPr id="3" name="Text 1"/>
          <p:cNvSpPr/>
          <p:nvPr/>
        </p:nvSpPr>
        <p:spPr>
          <a:xfrm>
            <a:off x="2101764" y="0"/>
            <a:ext cx="2916401" cy="6858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5269823" y="1945191"/>
            <a:ext cx="2428729" cy="270867"/>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喷气式发动机的诞生</a:t>
            </a:r>
            <a:endParaRPr lang="en-US" sz="1600" dirty="0"/>
          </a:p>
        </p:txBody>
      </p:sp>
      <p:sp>
        <p:nvSpPr>
          <p:cNvPr id="5" name="Shape 3"/>
          <p:cNvSpPr/>
          <p:nvPr/>
        </p:nvSpPr>
        <p:spPr>
          <a:xfrm>
            <a:off x="958283" y="4784098"/>
            <a:ext cx="231418" cy="231418"/>
          </a:xfrm>
          <a:prstGeom prst="rect">
            <a:avLst/>
          </a:prstGeom>
          <a:solidFill>
            <a:srgbClr val="D2F9E9"/>
          </a:solidFill>
          <a:ln/>
        </p:spPr>
      </p:sp>
      <p:sp>
        <p:nvSpPr>
          <p:cNvPr id="6" name="Text 4"/>
          <p:cNvSpPr/>
          <p:nvPr/>
        </p:nvSpPr>
        <p:spPr>
          <a:xfrm>
            <a:off x="958283" y="478409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958283" y="3070930"/>
            <a:ext cx="231418" cy="231418"/>
          </a:xfrm>
          <a:prstGeom prst="rect">
            <a:avLst/>
          </a:prstGeom>
          <a:solidFill>
            <a:srgbClr val="8FABDB"/>
          </a:solidFill>
          <a:ln/>
        </p:spPr>
      </p:sp>
      <p:sp>
        <p:nvSpPr>
          <p:cNvPr id="8" name="Text 6"/>
          <p:cNvSpPr/>
          <p:nvPr/>
        </p:nvSpPr>
        <p:spPr>
          <a:xfrm>
            <a:off x="958283" y="3070930"/>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958283" y="3508088"/>
            <a:ext cx="231418" cy="231418"/>
          </a:xfrm>
          <a:prstGeom prst="rect">
            <a:avLst/>
          </a:prstGeom>
          <a:solidFill>
            <a:srgbClr val="B3C5E6"/>
          </a:solidFill>
          <a:ln/>
        </p:spPr>
      </p:sp>
      <p:sp>
        <p:nvSpPr>
          <p:cNvPr id="10" name="Text 8"/>
          <p:cNvSpPr/>
          <p:nvPr/>
        </p:nvSpPr>
        <p:spPr>
          <a:xfrm>
            <a:off x="958283" y="350808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958283" y="3736938"/>
            <a:ext cx="231418" cy="231418"/>
          </a:xfrm>
          <a:prstGeom prst="rect">
            <a:avLst/>
          </a:prstGeom>
          <a:solidFill>
            <a:srgbClr val="B2D0E3"/>
          </a:solidFill>
          <a:ln/>
        </p:spPr>
      </p:sp>
      <p:sp>
        <p:nvSpPr>
          <p:cNvPr id="12" name="Text 10"/>
          <p:cNvSpPr/>
          <p:nvPr/>
        </p:nvSpPr>
        <p:spPr>
          <a:xfrm>
            <a:off x="958283" y="373693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958283" y="3944784"/>
            <a:ext cx="231418" cy="231418"/>
          </a:xfrm>
          <a:prstGeom prst="rect">
            <a:avLst/>
          </a:prstGeom>
          <a:solidFill>
            <a:srgbClr val="B7DBE3"/>
          </a:solidFill>
          <a:ln/>
        </p:spPr>
      </p:sp>
      <p:sp>
        <p:nvSpPr>
          <p:cNvPr id="14" name="Text 12"/>
          <p:cNvSpPr/>
          <p:nvPr/>
        </p:nvSpPr>
        <p:spPr>
          <a:xfrm>
            <a:off x="958283" y="3944784"/>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958283" y="4173384"/>
            <a:ext cx="231418" cy="231418"/>
          </a:xfrm>
          <a:prstGeom prst="rect">
            <a:avLst/>
          </a:prstGeom>
          <a:solidFill>
            <a:srgbClr val="BAE3E1"/>
          </a:solidFill>
          <a:ln/>
        </p:spPr>
      </p:sp>
      <p:sp>
        <p:nvSpPr>
          <p:cNvPr id="16" name="Text 14"/>
          <p:cNvSpPr/>
          <p:nvPr/>
        </p:nvSpPr>
        <p:spPr>
          <a:xfrm>
            <a:off x="958283" y="4173384"/>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958283" y="4372618"/>
            <a:ext cx="231418" cy="231418"/>
          </a:xfrm>
          <a:prstGeom prst="rect">
            <a:avLst/>
          </a:prstGeom>
          <a:solidFill>
            <a:srgbClr val="BEEDE1"/>
          </a:solidFill>
          <a:ln/>
        </p:spPr>
      </p:sp>
      <p:sp>
        <p:nvSpPr>
          <p:cNvPr id="18" name="Text 16"/>
          <p:cNvSpPr/>
          <p:nvPr/>
        </p:nvSpPr>
        <p:spPr>
          <a:xfrm>
            <a:off x="958283" y="437261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958283" y="4589788"/>
            <a:ext cx="231418" cy="231418"/>
          </a:xfrm>
          <a:prstGeom prst="rect">
            <a:avLst/>
          </a:prstGeom>
          <a:solidFill>
            <a:srgbClr val="C9F7E4"/>
          </a:solidFill>
          <a:ln/>
        </p:spPr>
      </p:sp>
      <p:sp>
        <p:nvSpPr>
          <p:cNvPr id="20" name="Text 18"/>
          <p:cNvSpPr/>
          <p:nvPr/>
        </p:nvSpPr>
        <p:spPr>
          <a:xfrm>
            <a:off x="958283" y="458978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9"/>
          <p:cNvSpPr/>
          <p:nvPr/>
        </p:nvSpPr>
        <p:spPr>
          <a:xfrm>
            <a:off x="958283" y="5001268"/>
            <a:ext cx="231418" cy="231418"/>
          </a:xfrm>
          <a:prstGeom prst="rect">
            <a:avLst/>
          </a:prstGeom>
          <a:solidFill>
            <a:srgbClr val="DEFAEF"/>
          </a:solidFill>
          <a:ln/>
        </p:spPr>
      </p:sp>
      <p:sp>
        <p:nvSpPr>
          <p:cNvPr id="22" name="Text 20"/>
          <p:cNvSpPr/>
          <p:nvPr/>
        </p:nvSpPr>
        <p:spPr>
          <a:xfrm>
            <a:off x="958283" y="500126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21"/>
          <p:cNvSpPr/>
          <p:nvPr/>
        </p:nvSpPr>
        <p:spPr>
          <a:xfrm>
            <a:off x="958283" y="5195578"/>
            <a:ext cx="231418" cy="231418"/>
          </a:xfrm>
          <a:prstGeom prst="rect">
            <a:avLst/>
          </a:prstGeom>
          <a:solidFill>
            <a:srgbClr val="E2FAF1"/>
          </a:solidFill>
          <a:ln/>
        </p:spPr>
      </p:sp>
      <p:sp>
        <p:nvSpPr>
          <p:cNvPr id="24" name="Text 22"/>
          <p:cNvSpPr/>
          <p:nvPr/>
        </p:nvSpPr>
        <p:spPr>
          <a:xfrm>
            <a:off x="958283" y="519557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3"/>
          <p:cNvSpPr/>
          <p:nvPr/>
        </p:nvSpPr>
        <p:spPr>
          <a:xfrm>
            <a:off x="958283" y="5424178"/>
            <a:ext cx="231418" cy="231418"/>
          </a:xfrm>
          <a:prstGeom prst="rect">
            <a:avLst/>
          </a:prstGeom>
          <a:solidFill>
            <a:srgbClr val="EBFDF5"/>
          </a:solidFill>
          <a:ln/>
        </p:spPr>
      </p:sp>
      <p:sp>
        <p:nvSpPr>
          <p:cNvPr id="26" name="Text 24"/>
          <p:cNvSpPr/>
          <p:nvPr/>
        </p:nvSpPr>
        <p:spPr>
          <a:xfrm>
            <a:off x="958283" y="542417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58283" y="5641348"/>
            <a:ext cx="231418" cy="231418"/>
          </a:xfrm>
          <a:prstGeom prst="rect">
            <a:avLst/>
          </a:prstGeom>
          <a:solidFill>
            <a:srgbClr val="F1FEF8"/>
          </a:solidFill>
          <a:ln/>
        </p:spPr>
      </p:sp>
      <p:sp>
        <p:nvSpPr>
          <p:cNvPr id="28" name="Text 26"/>
          <p:cNvSpPr/>
          <p:nvPr/>
        </p:nvSpPr>
        <p:spPr>
          <a:xfrm>
            <a:off x="958283" y="564134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958283" y="5858518"/>
            <a:ext cx="231418" cy="231418"/>
          </a:xfrm>
          <a:prstGeom prst="rect">
            <a:avLst/>
          </a:prstGeom>
          <a:solidFill>
            <a:srgbClr val="F7FFFB"/>
          </a:solidFill>
          <a:ln/>
        </p:spPr>
      </p:sp>
      <p:sp>
        <p:nvSpPr>
          <p:cNvPr id="30" name="Text 28"/>
          <p:cNvSpPr/>
          <p:nvPr/>
        </p:nvSpPr>
        <p:spPr>
          <a:xfrm>
            <a:off x="958283" y="5858518"/>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1" name="Shape 29"/>
          <p:cNvSpPr/>
          <p:nvPr/>
        </p:nvSpPr>
        <p:spPr>
          <a:xfrm>
            <a:off x="958283" y="3299530"/>
            <a:ext cx="231418" cy="231418"/>
          </a:xfrm>
          <a:prstGeom prst="rect">
            <a:avLst/>
          </a:prstGeom>
          <a:solidFill>
            <a:srgbClr val="9DB4E0"/>
          </a:solidFill>
          <a:ln/>
        </p:spPr>
      </p:sp>
      <p:sp>
        <p:nvSpPr>
          <p:cNvPr id="32" name="Text 30"/>
          <p:cNvSpPr/>
          <p:nvPr/>
        </p:nvSpPr>
        <p:spPr>
          <a:xfrm>
            <a:off x="958283" y="3299530"/>
            <a:ext cx="231418" cy="231418"/>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3" name="Text 31"/>
          <p:cNvSpPr/>
          <p:nvPr/>
        </p:nvSpPr>
        <p:spPr>
          <a:xfrm>
            <a:off x="9430260" y="1908121"/>
            <a:ext cx="2428729" cy="270867"/>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喷气式发动机的初步发展</a:t>
            </a:r>
            <a:endParaRPr lang="en-US" sz="1600" dirty="0"/>
          </a:p>
        </p:txBody>
      </p:sp>
      <p:sp>
        <p:nvSpPr>
          <p:cNvPr id="34" name="Text 32"/>
          <p:cNvSpPr/>
          <p:nvPr/>
        </p:nvSpPr>
        <p:spPr>
          <a:xfrm>
            <a:off x="5266600" y="5909976"/>
            <a:ext cx="2778475" cy="270867"/>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喷气式发动机的现代发展</a:t>
            </a:r>
            <a:endParaRPr lang="en-US" sz="1600" dirty="0"/>
          </a:p>
        </p:txBody>
      </p:sp>
      <p:sp>
        <p:nvSpPr>
          <p:cNvPr id="35" name="Text 33"/>
          <p:cNvSpPr/>
          <p:nvPr/>
        </p:nvSpPr>
        <p:spPr>
          <a:xfrm>
            <a:off x="9428762" y="5843221"/>
            <a:ext cx="2428730" cy="270867"/>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喷气式发动机的未来展望</a:t>
            </a:r>
            <a:endParaRPr lang="en-US" sz="1600" dirty="0"/>
          </a:p>
        </p:txBody>
      </p:sp>
      <p:sp>
        <p:nvSpPr>
          <p:cNvPr id="36" name="Text 34"/>
          <p:cNvSpPr/>
          <p:nvPr/>
        </p:nvSpPr>
        <p:spPr>
          <a:xfrm>
            <a:off x="7364960" y="3961415"/>
            <a:ext cx="2116889" cy="567134"/>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喷气式发动机的成熟与创新</a:t>
            </a:r>
            <a:endParaRPr lang="en-US" sz="1600" dirty="0"/>
          </a:p>
        </p:txBody>
      </p:sp>
      <p:pic>
        <p:nvPicPr>
          <p:cNvPr id="37" name="Image 0" descr="https://kimi-img.moonshot.cn/pub/slides/slides_tmpl/image/25-06-01-00:30:47-d0titds75iks2gau4qlg.png">    </p:cNvPr>
          <p:cNvPicPr>
            <a:picLocks noChangeAspect="1"/>
          </p:cNvPicPr>
          <p:nvPr/>
        </p:nvPicPr>
        <p:blipFill>
          <a:blip r:embed="rId1"/>
          <a:stretch>
            <a:fillRect/>
          </a:stretch>
        </p:blipFill>
        <p:spPr>
          <a:xfrm>
            <a:off x="4595969" y="22930"/>
            <a:ext cx="7162800" cy="6553200"/>
          </a:xfrm>
          <a:prstGeom prst="rect">
            <a:avLst/>
          </a:prstGeom>
        </p:spPr>
      </p:pic>
      <p:pic>
        <p:nvPicPr>
          <p:cNvPr id="38" name="Image 1" descr="https://kimi-img.moonshot.cn/pub/slides/slides_tmpl/image/25-06-01-00:30:42-d0titck75iks2gau4qjg.png">    </p:cNvPr>
          <p:cNvPicPr>
            <a:picLocks noChangeAspect="1"/>
          </p:cNvPicPr>
          <p:nvPr/>
        </p:nvPicPr>
        <p:blipFill>
          <a:blip r:embed="rId2"/>
          <a:stretch>
            <a:fillRect/>
          </a:stretch>
        </p:blipFill>
        <p:spPr>
          <a:xfrm>
            <a:off x="263352" y="741234"/>
            <a:ext cx="3962400" cy="2260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2149" y="1514766"/>
            <a:ext cx="3553131" cy="3356967"/>
          </a:xfrm>
          <a:prstGeom prst="rect">
            <a:avLst/>
          </a:prstGeom>
          <a:noFill/>
          <a:ln/>
        </p:spPr>
        <p:txBody>
          <a:bodyPr wrap="square" lIns="91440" tIns="45720" rIns="91440" bIns="45720" rtlCol="0" anchor="t">
            <a:spAutoFit/>
          </a:bodyPr>
          <a:lstStyle/>
          <a:p>
            <a:pPr algn="l" indent="0" marL="0">
              <a:lnSpc>
                <a:spcPct val="100000"/>
              </a:lnSpc>
              <a:buNone/>
            </a:pPr>
            <a:r>
              <a:rPr lang="en-US" sz="20000" dirty="0">
                <a:solidFill>
                  <a:srgbClr val="9DB4E1"/>
                </a:solidFill>
                <a:latin typeface="Source Han Sans SC Medium" pitchFamily="34" charset="0"/>
                <a:ea typeface="Source Han Sans SC Medium" pitchFamily="34" charset="-122"/>
                <a:cs typeface="Source Han Sans SC Medium" pitchFamily="34" charset="-120"/>
              </a:rPr>
              <a:t>01</a:t>
            </a:r>
            <a:endParaRPr lang="en-US" sz="1600" dirty="0"/>
          </a:p>
        </p:txBody>
      </p:sp>
      <p:sp>
        <p:nvSpPr>
          <p:cNvPr id="3" name="Text 1"/>
          <p:cNvSpPr/>
          <p:nvPr/>
        </p:nvSpPr>
        <p:spPr>
          <a:xfrm>
            <a:off x="592455" y="5848985"/>
            <a:ext cx="5887085" cy="471884"/>
          </a:xfrm>
          <a:prstGeom prst="rect">
            <a:avLst/>
          </a:prstGeom>
          <a:noFill/>
          <a:ln/>
        </p:spPr>
        <p:txBody>
          <a:bodyPr wrap="square" lIns="91440" tIns="45720" rIns="91440" bIns="45720" rtlCol="0" anchor="t">
            <a:spAutoFit/>
          </a:bodyPr>
          <a:lstStyle/>
          <a:p>
            <a:pPr algn="l" indent="0" marL="0">
              <a:lnSpc>
                <a:spcPct val="100000"/>
              </a:lnSpc>
              <a:buNone/>
            </a:pPr>
            <a:r>
              <a:rPr lang="en-US" sz="2800" dirty="0">
                <a:solidFill>
                  <a:srgbClr val="333333"/>
                </a:solidFill>
                <a:latin typeface="Source Han Sans SC" pitchFamily="34" charset="0"/>
                <a:ea typeface="Source Han Sans SC" pitchFamily="34" charset="-122"/>
                <a:cs typeface="Source Han Sans SC" pitchFamily="34" charset="-120"/>
              </a:rPr>
              <a:t>喷气式发动机的诞生</a:t>
            </a:r>
            <a:endParaRPr lang="en-US" sz="1600" dirty="0"/>
          </a:p>
        </p:txBody>
      </p:sp>
      <p:sp>
        <p:nvSpPr>
          <p:cNvPr id="4" name="Shape 2"/>
          <p:cNvSpPr/>
          <p:nvPr/>
        </p:nvSpPr>
        <p:spPr>
          <a:xfrm>
            <a:off x="711202" y="786574"/>
            <a:ext cx="3434078" cy="0"/>
          </a:xfrm>
          <a:prstGeom prst="line">
            <a:avLst/>
          </a:prstGeom>
          <a:noFill/>
          <a:ln w="15875">
            <a:solidFill>
              <a:srgbClr val="000000"/>
            </a:solidFill>
            <a:prstDash val="solid"/>
            <a:headEnd type="none"/>
            <a:tailEnd type="none"/>
          </a:ln>
        </p:spPr>
      </p:sp>
      <p:pic>
        <p:nvPicPr>
          <p:cNvPr id="5" name="Image 0" descr="https://kimi-img.moonshot.cn/pub/slides/slides_tmpl/image/25-06-01-00:30:48-d0tite475iks2gau4qm0.png">    </p:cNvPr>
          <p:cNvPicPr>
            <a:picLocks noChangeAspect="1"/>
          </p:cNvPicPr>
          <p:nvPr/>
        </p:nvPicPr>
        <p:blipFill>
          <a:blip r:embed="rId1"/>
          <a:stretch>
            <a:fillRect/>
          </a:stretch>
        </p:blipFill>
        <p:spPr>
          <a:xfrm>
            <a:off x="8046721" y="1008555"/>
            <a:ext cx="3553129" cy="5196386"/>
          </a:xfrm>
          <a:prstGeom prst="rect">
            <a:avLst/>
          </a:prstGeom>
        </p:spPr>
      </p:pic>
      <p:pic>
        <p:nvPicPr>
          <p:cNvPr id="6" name="Image 1" descr="https://kimi-img.moonshot.cn/pub/slides/slides_tmpl/image/25-06-01-00:30:50-d0titek75iks2gau4qn0.png">    </p:cNvPr>
          <p:cNvPicPr>
            <a:picLocks noChangeAspect="1"/>
          </p:cNvPicPr>
          <p:nvPr/>
        </p:nvPicPr>
        <p:blipFill>
          <a:blip r:embed="rId2"/>
          <a:stretch>
            <a:fillRect/>
          </a:stretch>
        </p:blipFill>
        <p:spPr>
          <a:xfrm>
            <a:off x="6984820" y="546048"/>
            <a:ext cx="1524000" cy="6121400"/>
          </a:xfrm>
          <a:prstGeom prst="rect">
            <a:avLst/>
          </a:prstGeom>
        </p:spPr>
      </p:pic>
      <p:pic>
        <p:nvPicPr>
          <p:cNvPr id="7" name="Image 2" descr="https://kimi-img.moonshot.cn/pub/slides/slides_tmpl/image/25-06-01-00:30:50-d0titek75iks2gau4qng.png">    </p:cNvPr>
          <p:cNvPicPr>
            <a:picLocks noChangeAspect="1"/>
          </p:cNvPicPr>
          <p:nvPr/>
        </p:nvPicPr>
        <p:blipFill>
          <a:blip r:embed="rId3"/>
          <a:stretch>
            <a:fillRect/>
          </a:stretch>
        </p:blipFill>
        <p:spPr>
          <a:xfrm>
            <a:off x="551384" y="404704"/>
            <a:ext cx="11012157" cy="4804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6-01-00:31:27-d0titns75iks2gau4r9g.png">    </p:cNvPr>
          <p:cNvPicPr>
            <a:picLocks noChangeAspect="1"/>
          </p:cNvPicPr>
          <p:nvPr/>
        </p:nvPicPr>
        <p:blipFill>
          <a:blip r:embed="rId1"/>
          <a:stretch>
            <a:fillRect/>
          </a:stretch>
        </p:blipFill>
        <p:spPr>
          <a:xfrm>
            <a:off x="637750" y="4911720"/>
            <a:ext cx="11434914" cy="2183487"/>
          </a:xfrm>
          <a:prstGeom prst="rect">
            <a:avLst/>
          </a:prstGeom>
        </p:spPr>
      </p:pic>
      <p:sp>
        <p:nvSpPr>
          <p:cNvPr id="3" name="Text 0"/>
          <p:cNvSpPr/>
          <p:nvPr/>
        </p:nvSpPr>
        <p:spPr>
          <a:xfrm>
            <a:off x="527906" y="904679"/>
            <a:ext cx="7558390" cy="611584"/>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9DB4E1"/>
                </a:solidFill>
                <a:latin typeface="Source Han Sans SC" pitchFamily="34" charset="0"/>
                <a:ea typeface="Source Han Sans SC" pitchFamily="34" charset="-122"/>
                <a:cs typeface="Source Han Sans SC" pitchFamily="34" charset="-120"/>
              </a:rPr>
              <a:t>理论奠基与早期探索</a:t>
            </a:r>
            <a:endParaRPr lang="en-US" sz="1600" dirty="0"/>
          </a:p>
        </p:txBody>
      </p:sp>
      <p:sp>
        <p:nvSpPr>
          <p:cNvPr id="4" name="Shape 1"/>
          <p:cNvSpPr/>
          <p:nvPr/>
        </p:nvSpPr>
        <p:spPr>
          <a:xfrm>
            <a:off x="629349" y="2288936"/>
            <a:ext cx="359844" cy="359864"/>
          </a:xfrm>
          <a:prstGeom prst="ellipse">
            <a:avLst/>
          </a:prstGeom>
          <a:solidFill>
            <a:srgbClr val="000000">
              <a:alpha val="0"/>
            </a:srgbClr>
          </a:solidFill>
          <a:ln w="107950">
            <a:solidFill>
              <a:srgbClr val="9DB4E1"/>
            </a:solidFill>
            <a:prstDash val="solid"/>
          </a:ln>
        </p:spPr>
      </p:sp>
      <p:sp>
        <p:nvSpPr>
          <p:cNvPr id="5" name="Text 2"/>
          <p:cNvSpPr/>
          <p:nvPr/>
        </p:nvSpPr>
        <p:spPr>
          <a:xfrm>
            <a:off x="629349" y="2288936"/>
            <a:ext cx="359844" cy="359864"/>
          </a:xfrm>
          <a:prstGeom prst="rect">
            <a:avLst/>
          </a:prstGeom>
          <a:noFill/>
          <a:ln/>
        </p:spPr>
        <p:txBody>
          <a:bodyPr wrap="square" lIns="0" tIns="0" rIns="0" bIns="0" rtlCol="0" anchor="ctr"/>
          <a:lstStyle/>
          <a:p>
            <a:pPr indent="0" marL="0">
              <a:lnSpc>
                <a:spcPct val="100000"/>
              </a:lnSpc>
              <a:buNone/>
            </a:pPr>
            <a:endParaRPr lang="en-US" sz="1600" dirty="0"/>
          </a:p>
        </p:txBody>
      </p:sp>
      <p:pic>
        <p:nvPicPr>
          <p:cNvPr id="6" name="Image 1" descr="https://kimi-img.moonshot.cn/pub/slides/slides_tmpl/image/25-06-01-00:31:27-d0titns75iks2gau4ra0.png">    </p:cNvPr>
          <p:cNvPicPr>
            <a:picLocks noChangeAspect="1"/>
          </p:cNvPicPr>
          <p:nvPr/>
        </p:nvPicPr>
        <p:blipFill>
          <a:blip r:embed="rId2"/>
          <a:stretch>
            <a:fillRect/>
          </a:stretch>
        </p:blipFill>
        <p:spPr>
          <a:xfrm>
            <a:off x="629350" y="4361149"/>
            <a:ext cx="2157390" cy="1957574"/>
          </a:xfrm>
          <a:prstGeom prst="rect">
            <a:avLst/>
          </a:prstGeom>
        </p:spPr>
      </p:pic>
      <p:sp>
        <p:nvSpPr>
          <p:cNvPr id="7" name="Text 3"/>
          <p:cNvSpPr/>
          <p:nvPr/>
        </p:nvSpPr>
        <p:spPr>
          <a:xfrm>
            <a:off x="623392" y="2398570"/>
            <a:ext cx="3542747"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理论奠基</a:t>
            </a:r>
            <a:endParaRPr lang="en-US" sz="1600" dirty="0"/>
          </a:p>
        </p:txBody>
      </p:sp>
      <p:sp>
        <p:nvSpPr>
          <p:cNvPr id="8" name="Text 4"/>
          <p:cNvSpPr/>
          <p:nvPr/>
        </p:nvSpPr>
        <p:spPr>
          <a:xfrm>
            <a:off x="637750" y="2836093"/>
            <a:ext cx="3384373" cy="155257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19世纪末至20世纪初，喷气推进理论逐渐形成。科学家们通过研究热力学和流体力学，为喷气式发动机的诞生奠定了理论基础。英国科学家惠特尔和德国科学家奥海因分别独立提出了喷气发动机的基本概念，开启了喷气时代的序幕。</a:t>
            </a:r>
            <a:endParaRPr lang="en-US" sz="1600" dirty="0"/>
          </a:p>
        </p:txBody>
      </p:sp>
      <p:sp>
        <p:nvSpPr>
          <p:cNvPr id="9" name="Shape 5"/>
          <p:cNvSpPr/>
          <p:nvPr/>
        </p:nvSpPr>
        <p:spPr>
          <a:xfrm>
            <a:off x="4367808" y="2288936"/>
            <a:ext cx="359844" cy="359864"/>
          </a:xfrm>
          <a:prstGeom prst="ellipse">
            <a:avLst/>
          </a:prstGeom>
          <a:solidFill>
            <a:srgbClr val="000000">
              <a:alpha val="0"/>
            </a:srgbClr>
          </a:solidFill>
          <a:ln w="107950">
            <a:solidFill>
              <a:srgbClr val="9DB4E1"/>
            </a:solidFill>
            <a:prstDash val="solid"/>
          </a:ln>
        </p:spPr>
      </p:sp>
      <p:sp>
        <p:nvSpPr>
          <p:cNvPr id="10" name="Text 6"/>
          <p:cNvSpPr/>
          <p:nvPr/>
        </p:nvSpPr>
        <p:spPr>
          <a:xfrm>
            <a:off x="4367808" y="2288936"/>
            <a:ext cx="359844" cy="359864"/>
          </a:xfrm>
          <a:prstGeom prst="rect">
            <a:avLst/>
          </a:prstGeom>
          <a:noFill/>
          <a:ln/>
        </p:spPr>
        <p:txBody>
          <a:bodyPr wrap="square" lIns="0" tIns="0" rIns="0" bIns="0" rtlCol="0" anchor="ctr"/>
          <a:lstStyle/>
          <a:p>
            <a:pPr indent="0" marL="0">
              <a:lnSpc>
                <a:spcPct val="100000"/>
              </a:lnSpc>
              <a:buNone/>
            </a:pPr>
            <a:endParaRPr lang="en-US" sz="1600" dirty="0"/>
          </a:p>
        </p:txBody>
      </p:sp>
      <p:sp>
        <p:nvSpPr>
          <p:cNvPr id="11" name="Shape 7"/>
          <p:cNvSpPr/>
          <p:nvPr/>
        </p:nvSpPr>
        <p:spPr>
          <a:xfrm>
            <a:off x="8122968" y="2288936"/>
            <a:ext cx="359844" cy="359864"/>
          </a:xfrm>
          <a:prstGeom prst="ellipse">
            <a:avLst/>
          </a:prstGeom>
          <a:solidFill>
            <a:srgbClr val="000000">
              <a:alpha val="0"/>
            </a:srgbClr>
          </a:solidFill>
          <a:ln w="107950">
            <a:solidFill>
              <a:srgbClr val="9DB4E1"/>
            </a:solidFill>
            <a:prstDash val="solid"/>
          </a:ln>
        </p:spPr>
      </p:sp>
      <p:sp>
        <p:nvSpPr>
          <p:cNvPr id="12" name="Text 8"/>
          <p:cNvSpPr/>
          <p:nvPr/>
        </p:nvSpPr>
        <p:spPr>
          <a:xfrm>
            <a:off x="8122968" y="2288936"/>
            <a:ext cx="359844" cy="359864"/>
          </a:xfrm>
          <a:prstGeom prst="rect">
            <a:avLst/>
          </a:prstGeom>
          <a:noFill/>
          <a:ln/>
        </p:spPr>
        <p:txBody>
          <a:bodyPr wrap="square" lIns="0" tIns="0" rIns="0" bIns="0" rtlCol="0" anchor="ctr"/>
          <a:lstStyle/>
          <a:p>
            <a:pPr indent="0" marL="0">
              <a:lnSpc>
                <a:spcPct val="100000"/>
              </a:lnSpc>
              <a:buNone/>
            </a:pPr>
            <a:endParaRPr lang="en-US" sz="1600" dirty="0"/>
          </a:p>
        </p:txBody>
      </p:sp>
      <p:sp>
        <p:nvSpPr>
          <p:cNvPr id="13" name="Text 9"/>
          <p:cNvSpPr/>
          <p:nvPr/>
        </p:nvSpPr>
        <p:spPr>
          <a:xfrm>
            <a:off x="4411330" y="2398570"/>
            <a:ext cx="3542747"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早期探索</a:t>
            </a:r>
            <a:endParaRPr lang="en-US" sz="1600" dirty="0"/>
          </a:p>
        </p:txBody>
      </p:sp>
      <p:sp>
        <p:nvSpPr>
          <p:cNvPr id="14" name="Text 10"/>
          <p:cNvSpPr/>
          <p:nvPr/>
        </p:nvSpPr>
        <p:spPr>
          <a:xfrm>
            <a:off x="4425688" y="2836093"/>
            <a:ext cx="3384373" cy="1290042"/>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20世纪30年代，英国和德国开始进行喷气发动机的早期实验。尽管技术条件有限，但早期的试验为后续的发展积累了宝贵经验，推动了喷气发动机从理论走向实践。</a:t>
            </a:r>
            <a:endParaRPr lang="en-US" sz="1600" dirty="0"/>
          </a:p>
        </p:txBody>
      </p:sp>
      <p:sp>
        <p:nvSpPr>
          <p:cNvPr id="15" name="Text 11"/>
          <p:cNvSpPr/>
          <p:nvPr/>
        </p:nvSpPr>
        <p:spPr>
          <a:xfrm>
            <a:off x="8155340" y="2398570"/>
            <a:ext cx="3542747"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技术突破</a:t>
            </a:r>
            <a:endParaRPr lang="en-US" sz="1600" dirty="0"/>
          </a:p>
        </p:txBody>
      </p:sp>
      <p:sp>
        <p:nvSpPr>
          <p:cNvPr id="16" name="Text 12"/>
          <p:cNvSpPr/>
          <p:nvPr/>
        </p:nvSpPr>
        <p:spPr>
          <a:xfrm>
            <a:off x="8169698" y="2836093"/>
            <a:ext cx="3384373" cy="155257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20世纪40年代初，喷气发动机技术取得重大突破。德国的He 178成为世界上第一架喷气式飞机，标志着喷气时代的到来。此后，英国也成功研制出喷气式飞机，喷气发动机开始在军事领域得到应用。</a:t>
            </a:r>
            <a:endParaRPr lang="en-US" sz="1600" dirty="0"/>
          </a:p>
        </p:txBody>
      </p:sp>
      <p:pic>
        <p:nvPicPr>
          <p:cNvPr id="17" name="Image 2" descr="https://kimi-img.moonshot.cn/pub/slides/slides_tmpl/image/25-06-01-00:30:54-d0titfk75iks2gau4qog.png">    </p:cNvPr>
          <p:cNvPicPr>
            <a:picLocks noChangeAspect="1"/>
          </p:cNvPicPr>
          <p:nvPr/>
        </p:nvPicPr>
        <p:blipFill>
          <a:blip r:embed="rId3"/>
          <a:stretch>
            <a:fillRect/>
          </a:stretch>
        </p:blipFill>
        <p:spPr>
          <a:xfrm>
            <a:off x="538150" y="415735"/>
            <a:ext cx="11061700" cy="482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2149" y="1514766"/>
            <a:ext cx="3553131" cy="3356967"/>
          </a:xfrm>
          <a:prstGeom prst="rect">
            <a:avLst/>
          </a:prstGeom>
          <a:noFill/>
          <a:ln/>
        </p:spPr>
        <p:txBody>
          <a:bodyPr wrap="square" lIns="91440" tIns="45720" rIns="91440" bIns="45720" rtlCol="0" anchor="t">
            <a:spAutoFit/>
          </a:bodyPr>
          <a:lstStyle/>
          <a:p>
            <a:pPr algn="l" indent="0" marL="0">
              <a:lnSpc>
                <a:spcPct val="100000"/>
              </a:lnSpc>
              <a:buNone/>
            </a:pPr>
            <a:r>
              <a:rPr lang="en-US" sz="20000" dirty="0">
                <a:solidFill>
                  <a:srgbClr val="9DB4E1"/>
                </a:solidFill>
                <a:latin typeface="Source Han Sans SC Medium" pitchFamily="34" charset="0"/>
                <a:ea typeface="Source Han Sans SC Medium" pitchFamily="34" charset="-122"/>
                <a:cs typeface="Source Han Sans SC Medium" pitchFamily="34" charset="-120"/>
              </a:rPr>
              <a:t>02</a:t>
            </a:r>
            <a:endParaRPr lang="en-US" sz="1600" dirty="0"/>
          </a:p>
        </p:txBody>
      </p:sp>
      <p:sp>
        <p:nvSpPr>
          <p:cNvPr id="3" name="Text 1"/>
          <p:cNvSpPr/>
          <p:nvPr/>
        </p:nvSpPr>
        <p:spPr>
          <a:xfrm>
            <a:off x="592455" y="5848985"/>
            <a:ext cx="5887085" cy="471884"/>
          </a:xfrm>
          <a:prstGeom prst="rect">
            <a:avLst/>
          </a:prstGeom>
          <a:noFill/>
          <a:ln/>
        </p:spPr>
        <p:txBody>
          <a:bodyPr wrap="square" lIns="91440" tIns="45720" rIns="91440" bIns="45720" rtlCol="0" anchor="t">
            <a:spAutoFit/>
          </a:bodyPr>
          <a:lstStyle/>
          <a:p>
            <a:pPr algn="l" indent="0" marL="0">
              <a:lnSpc>
                <a:spcPct val="100000"/>
              </a:lnSpc>
              <a:buNone/>
            </a:pPr>
            <a:r>
              <a:rPr lang="en-US" sz="2800" dirty="0">
                <a:solidFill>
                  <a:srgbClr val="333333"/>
                </a:solidFill>
                <a:latin typeface="Source Han Sans SC" pitchFamily="34" charset="0"/>
                <a:ea typeface="Source Han Sans SC" pitchFamily="34" charset="-122"/>
                <a:cs typeface="Source Han Sans SC" pitchFamily="34" charset="-120"/>
              </a:rPr>
              <a:t>喷气式发动机的初步发展</a:t>
            </a:r>
            <a:endParaRPr lang="en-US" sz="1600" dirty="0"/>
          </a:p>
        </p:txBody>
      </p:sp>
      <p:sp>
        <p:nvSpPr>
          <p:cNvPr id="4" name="Shape 2"/>
          <p:cNvSpPr/>
          <p:nvPr/>
        </p:nvSpPr>
        <p:spPr>
          <a:xfrm>
            <a:off x="711202" y="786574"/>
            <a:ext cx="3434078" cy="0"/>
          </a:xfrm>
          <a:prstGeom prst="line">
            <a:avLst/>
          </a:prstGeom>
          <a:noFill/>
          <a:ln w="15875">
            <a:solidFill>
              <a:srgbClr val="000000"/>
            </a:solidFill>
            <a:prstDash val="solid"/>
            <a:headEnd type="none"/>
            <a:tailEnd type="none"/>
          </a:ln>
        </p:spPr>
      </p:sp>
      <p:pic>
        <p:nvPicPr>
          <p:cNvPr id="5" name="Image 0" descr="https://kimi-img.moonshot.cn/pub/slides/slides_tmpl/image/25-06-01-00:30:48-d0tite475iks2gau4qm0.png">    </p:cNvPr>
          <p:cNvPicPr>
            <a:picLocks noChangeAspect="1"/>
          </p:cNvPicPr>
          <p:nvPr/>
        </p:nvPicPr>
        <p:blipFill>
          <a:blip r:embed="rId1"/>
          <a:stretch>
            <a:fillRect/>
          </a:stretch>
        </p:blipFill>
        <p:spPr>
          <a:xfrm>
            <a:off x="8046721" y="1008555"/>
            <a:ext cx="3553129" cy="5196386"/>
          </a:xfrm>
          <a:prstGeom prst="rect">
            <a:avLst/>
          </a:prstGeom>
        </p:spPr>
      </p:pic>
      <p:pic>
        <p:nvPicPr>
          <p:cNvPr id="6" name="Image 1" descr="https://kimi-img.moonshot.cn/pub/slides/slides_tmpl/image/25-06-01-00:30:50-d0titek75iks2gau4qn0.png">    </p:cNvPr>
          <p:cNvPicPr>
            <a:picLocks noChangeAspect="1"/>
          </p:cNvPicPr>
          <p:nvPr/>
        </p:nvPicPr>
        <p:blipFill>
          <a:blip r:embed="rId2"/>
          <a:stretch>
            <a:fillRect/>
          </a:stretch>
        </p:blipFill>
        <p:spPr>
          <a:xfrm>
            <a:off x="6984820" y="546048"/>
            <a:ext cx="1524000" cy="6121400"/>
          </a:xfrm>
          <a:prstGeom prst="rect">
            <a:avLst/>
          </a:prstGeom>
        </p:spPr>
      </p:pic>
      <p:pic>
        <p:nvPicPr>
          <p:cNvPr id="7" name="Image 2" descr="https://kimi-img.moonshot.cn/pub/slides/slides_tmpl/image/25-06-01-00:30:50-d0titek75iks2gau4qng.png">    </p:cNvPr>
          <p:cNvPicPr>
            <a:picLocks noChangeAspect="1"/>
          </p:cNvPicPr>
          <p:nvPr/>
        </p:nvPicPr>
        <p:blipFill>
          <a:blip r:embed="rId3"/>
          <a:stretch>
            <a:fillRect/>
          </a:stretch>
        </p:blipFill>
        <p:spPr>
          <a:xfrm>
            <a:off x="551384" y="404704"/>
            <a:ext cx="11012157" cy="4804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3185" y="-99695"/>
            <a:ext cx="12440920" cy="7056755"/>
          </a:xfrm>
          <a:prstGeom prst="rect">
            <a:avLst/>
          </a:prstGeom>
          <a:solidFill>
            <a:srgbClr val="161616"/>
          </a:solidFill>
          <a:ln/>
        </p:spPr>
      </p:sp>
      <p:sp>
        <p:nvSpPr>
          <p:cNvPr id="3" name="Text 1"/>
          <p:cNvSpPr/>
          <p:nvPr/>
        </p:nvSpPr>
        <p:spPr>
          <a:xfrm>
            <a:off x="-83185" y="-99695"/>
            <a:ext cx="12440920" cy="7056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2135307" y="753608"/>
            <a:ext cx="3051664" cy="2857623"/>
          </a:xfrm>
          <a:prstGeom prst="rect">
            <a:avLst/>
          </a:prstGeom>
          <a:solidFill>
            <a:srgbClr val="FFFFFF"/>
          </a:solidFill>
          <a:ln/>
        </p:spPr>
      </p:sp>
      <p:sp>
        <p:nvSpPr>
          <p:cNvPr id="5" name="Text 3"/>
          <p:cNvSpPr/>
          <p:nvPr/>
        </p:nvSpPr>
        <p:spPr>
          <a:xfrm>
            <a:off x="2135307" y="753608"/>
            <a:ext cx="3051664" cy="2857623"/>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0" descr="https://kimi-img.moonshot.cn/pub/slides/slides_tmpl/image/25-06-01-00:31:34-d0titpk75iks2gau4rd0.png">    </p:cNvPr>
          <p:cNvPicPr>
            <a:picLocks noChangeAspect="1"/>
          </p:cNvPicPr>
          <p:nvPr/>
        </p:nvPicPr>
        <p:blipFill>
          <a:blip r:embed="rId1"/>
          <a:srcRect l="0" r="0" t="0" b="0"/>
          <a:stretch/>
        </p:blipFill>
        <p:spPr>
          <a:xfrm>
            <a:off x="-165752" y="832007"/>
            <a:ext cx="2254593" cy="2706833"/>
          </a:xfrm>
          <a:prstGeom prst="rect">
            <a:avLst/>
          </a:prstGeom>
        </p:spPr>
      </p:pic>
      <p:pic>
        <p:nvPicPr>
          <p:cNvPr id="7" name="Image 1" descr="https://kimi-img.moonshot.cn/pub/slides/slides_tmpl/image/25-06-01-00:31:35-d0titps75iks2gau4rdg.png">    </p:cNvPr>
          <p:cNvPicPr>
            <a:picLocks noChangeAspect="1"/>
          </p:cNvPicPr>
          <p:nvPr/>
        </p:nvPicPr>
        <p:blipFill>
          <a:blip r:embed="rId2"/>
          <a:srcRect l="0" r="0" t="0" b="0"/>
          <a:stretch/>
        </p:blipFill>
        <p:spPr>
          <a:xfrm>
            <a:off x="5230462" y="832007"/>
            <a:ext cx="2254593" cy="2706833"/>
          </a:xfrm>
          <a:prstGeom prst="rect">
            <a:avLst/>
          </a:prstGeom>
        </p:spPr>
      </p:pic>
      <p:pic>
        <p:nvPicPr>
          <p:cNvPr id="8" name="Image 2" descr="https://kimi-img.moonshot.cn/pub/slides/slides_tmpl/image/25-06-01-00:31:35-d0titps75iks2gau4re0.png">    </p:cNvPr>
          <p:cNvPicPr>
            <a:picLocks noChangeAspect="1"/>
          </p:cNvPicPr>
          <p:nvPr/>
        </p:nvPicPr>
        <p:blipFill>
          <a:blip r:embed="rId3"/>
          <a:srcRect l="0" r="0" t="0" b="0"/>
          <a:stretch/>
        </p:blipFill>
        <p:spPr>
          <a:xfrm>
            <a:off x="7544745" y="832007"/>
            <a:ext cx="2254250" cy="2706834"/>
          </a:xfrm>
          <a:prstGeom prst="rect">
            <a:avLst/>
          </a:prstGeom>
        </p:spPr>
      </p:pic>
      <p:pic>
        <p:nvPicPr>
          <p:cNvPr id="9" name="Image 3" descr="https://kimi-img.moonshot.cn/pub/slides/slides_tmpl/image/25-06-01-00:31:36-d0titq475iks2gau4reg.png">    </p:cNvPr>
          <p:cNvPicPr>
            <a:picLocks noChangeAspect="1"/>
          </p:cNvPicPr>
          <p:nvPr/>
        </p:nvPicPr>
        <p:blipFill>
          <a:blip r:embed="rId4"/>
          <a:srcRect l="0" r="0" t="0" b="0"/>
          <a:stretch/>
        </p:blipFill>
        <p:spPr>
          <a:xfrm>
            <a:off x="9858685" y="832007"/>
            <a:ext cx="2254250" cy="2706833"/>
          </a:xfrm>
          <a:prstGeom prst="rect">
            <a:avLst/>
          </a:prstGeom>
        </p:spPr>
      </p:pic>
      <p:sp>
        <p:nvSpPr>
          <p:cNvPr id="10" name="Shape 4"/>
          <p:cNvSpPr/>
          <p:nvPr/>
        </p:nvSpPr>
        <p:spPr>
          <a:xfrm>
            <a:off x="2178798" y="819083"/>
            <a:ext cx="2961707" cy="2719757"/>
          </a:xfrm>
          <a:prstGeom prst="rect">
            <a:avLst/>
          </a:prstGeom>
          <a:solidFill>
            <a:srgbClr val="FFFFFF">
              <a:alpha val="90980"/>
            </a:srgbClr>
          </a:solidFill>
          <a:ln/>
        </p:spPr>
      </p:sp>
      <p:sp>
        <p:nvSpPr>
          <p:cNvPr id="11" name="Text 5"/>
          <p:cNvSpPr/>
          <p:nvPr/>
        </p:nvSpPr>
        <p:spPr>
          <a:xfrm>
            <a:off x="2178798" y="819083"/>
            <a:ext cx="2961707" cy="2719757"/>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6"/>
          <p:cNvSpPr/>
          <p:nvPr/>
        </p:nvSpPr>
        <p:spPr>
          <a:xfrm>
            <a:off x="2237411" y="1042229"/>
            <a:ext cx="2831340" cy="270867"/>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333333"/>
                </a:solidFill>
                <a:latin typeface="Source Han Sans SC" pitchFamily="34" charset="0"/>
                <a:ea typeface="Source Han Sans SC" pitchFamily="34" charset="-122"/>
                <a:cs typeface="Source Han Sans SC" pitchFamily="34" charset="-120"/>
              </a:rPr>
              <a:t>第二次世界大战的影响</a:t>
            </a:r>
            <a:endParaRPr lang="en-US" sz="1600" dirty="0"/>
          </a:p>
        </p:txBody>
      </p:sp>
      <p:sp>
        <p:nvSpPr>
          <p:cNvPr id="13" name="Text 7"/>
          <p:cNvSpPr/>
          <p:nvPr/>
        </p:nvSpPr>
        <p:spPr>
          <a:xfrm>
            <a:off x="4932963" y="3962809"/>
            <a:ext cx="6482734" cy="270867"/>
          </a:xfrm>
          <a:prstGeom prst="rect">
            <a:avLst/>
          </a:prstGeom>
          <a:noFill/>
          <a:ln/>
        </p:spPr>
        <p:txBody>
          <a:bodyPr wrap="square" lIns="91440" tIns="45720" rIns="91440" bIns="45720" rtlCol="0" anchor="t">
            <a:spAutoFit/>
          </a:bodyPr>
          <a:lstStyle/>
          <a:p>
            <a:pPr algn="r" indent="0" marL="0">
              <a:lnSpc>
                <a:spcPct val="100000"/>
              </a:lnSpc>
              <a:buNone/>
            </a:pPr>
            <a:r>
              <a:rPr lang="en-US" sz="1600" dirty="0">
                <a:solidFill>
                  <a:srgbClr val="C2F5E1"/>
                </a:solidFill>
                <a:latin typeface="Source Han Sans SC" pitchFamily="34" charset="0"/>
                <a:ea typeface="Source Han Sans SC" pitchFamily="34" charset="-122"/>
                <a:cs typeface="Source Han Sans SC" pitchFamily="34" charset="-120"/>
              </a:rPr>
              <a:t>各国竞争与技术进步</a:t>
            </a:r>
            <a:endParaRPr lang="en-US" sz="1600" dirty="0"/>
          </a:p>
        </p:txBody>
      </p:sp>
      <p:sp>
        <p:nvSpPr>
          <p:cNvPr id="14" name="Text 8"/>
          <p:cNvSpPr/>
          <p:nvPr/>
        </p:nvSpPr>
        <p:spPr>
          <a:xfrm>
            <a:off x="5383011" y="4277058"/>
            <a:ext cx="6032686" cy="76517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FFFFFF"/>
                </a:solidFill>
                <a:latin typeface="Source Han Sans SC Normal" pitchFamily="34" charset="0"/>
                <a:ea typeface="Source Han Sans SC Normal" pitchFamily="34" charset="-122"/>
                <a:cs typeface="Source Han Sans SC Normal" pitchFamily="34" charset="-120"/>
              </a:rPr>
              <a:t>战争期间，各国纷纷投入大量资源研发喷气发动机。英国的喷火式战斗机等喷气式飞机相继问世，推动了喷气发动机技术的不断进步，为战后喷气式发动机的发展奠定了坚实基础。</a:t>
            </a:r>
            <a:endParaRPr lang="en-US" sz="1600" dirty="0"/>
          </a:p>
        </p:txBody>
      </p:sp>
      <p:sp>
        <p:nvSpPr>
          <p:cNvPr id="15" name="Text 9"/>
          <p:cNvSpPr/>
          <p:nvPr/>
        </p:nvSpPr>
        <p:spPr>
          <a:xfrm>
            <a:off x="5004214" y="5309475"/>
            <a:ext cx="6482735" cy="270867"/>
          </a:xfrm>
          <a:prstGeom prst="rect">
            <a:avLst/>
          </a:prstGeom>
          <a:noFill/>
          <a:ln/>
        </p:spPr>
        <p:txBody>
          <a:bodyPr wrap="square" lIns="91440" tIns="45720" rIns="91440" bIns="45720" rtlCol="0" anchor="t">
            <a:spAutoFit/>
          </a:bodyPr>
          <a:lstStyle/>
          <a:p>
            <a:pPr algn="r" indent="0" marL="0">
              <a:lnSpc>
                <a:spcPct val="100000"/>
              </a:lnSpc>
              <a:buNone/>
            </a:pPr>
            <a:r>
              <a:rPr lang="en-US" sz="1600" dirty="0">
                <a:solidFill>
                  <a:srgbClr val="C2F5E1"/>
                </a:solidFill>
                <a:latin typeface="Source Han Sans SC" pitchFamily="34" charset="0"/>
                <a:ea typeface="Source Han Sans SC" pitchFamily="34" charset="-122"/>
                <a:cs typeface="Source Han Sans SC" pitchFamily="34" charset="-120"/>
              </a:rPr>
              <a:t>战后技术扩散</a:t>
            </a:r>
            <a:endParaRPr lang="en-US" sz="1600" dirty="0"/>
          </a:p>
        </p:txBody>
      </p:sp>
      <p:sp>
        <p:nvSpPr>
          <p:cNvPr id="16" name="Text 10"/>
          <p:cNvSpPr/>
          <p:nvPr/>
        </p:nvSpPr>
        <p:spPr>
          <a:xfrm>
            <a:off x="5314526" y="5572977"/>
            <a:ext cx="6172424" cy="76517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FFFFFF"/>
                </a:solidFill>
                <a:latin typeface="Source Han Sans SC Normal" pitchFamily="34" charset="0"/>
                <a:ea typeface="Source Han Sans SC Normal" pitchFamily="34" charset="-122"/>
                <a:cs typeface="Source Han Sans SC Normal" pitchFamily="34" charset="-120"/>
              </a:rPr>
              <a:t>战后，喷气发动机技术从军事领域逐渐扩散到民用领域。各国通过技术交流和合作，促进了喷气发动机技术的广泛传播，为喷气式飞机的商业化运营创造了条件。</a:t>
            </a:r>
            <a:endParaRPr lang="en-US" sz="1600" dirty="0"/>
          </a:p>
        </p:txBody>
      </p:sp>
      <p:sp>
        <p:nvSpPr>
          <p:cNvPr id="17" name="Text 11"/>
          <p:cNvSpPr/>
          <p:nvPr/>
        </p:nvSpPr>
        <p:spPr>
          <a:xfrm>
            <a:off x="592465" y="4391794"/>
            <a:ext cx="3896724" cy="1280517"/>
          </a:xfrm>
          <a:prstGeom prst="rect">
            <a:avLst/>
          </a:prstGeom>
          <a:noFill/>
          <a:ln/>
        </p:spPr>
        <p:txBody>
          <a:bodyPr wrap="square" lIns="91440" tIns="45720" rIns="91440" bIns="45720" rtlCol="0" anchor="t">
            <a:spAutoFit/>
          </a:bodyPr>
          <a:lstStyle/>
          <a:p>
            <a:pPr algn="l" indent="0" marL="0">
              <a:lnSpc>
                <a:spcPct val="100000"/>
              </a:lnSpc>
              <a:buNone/>
            </a:pPr>
            <a:r>
              <a:rPr lang="en-US" sz="3600" dirty="0">
                <a:solidFill>
                  <a:srgbClr val="C2F5E1"/>
                </a:solidFill>
                <a:latin typeface="Source Han Sans SC" pitchFamily="34" charset="0"/>
                <a:ea typeface="Source Han Sans SC" pitchFamily="34" charset="-122"/>
                <a:cs typeface="Source Han Sans SC" pitchFamily="34" charset="-120"/>
              </a:rPr>
              <a:t>战争推动下的快速发展</a:t>
            </a:r>
            <a:endParaRPr lang="en-US" sz="1600" dirty="0"/>
          </a:p>
        </p:txBody>
      </p:sp>
      <p:sp>
        <p:nvSpPr>
          <p:cNvPr id="18" name="Shape 12"/>
          <p:cNvSpPr/>
          <p:nvPr/>
        </p:nvSpPr>
        <p:spPr>
          <a:xfrm>
            <a:off x="4439563" y="3033007"/>
            <a:ext cx="747408" cy="578224"/>
          </a:xfrm>
          <a:prstGeom prst="rect">
            <a:avLst/>
          </a:prstGeom>
          <a:solidFill>
            <a:srgbClr val="C2F5E1"/>
          </a:solidFill>
          <a:ln/>
        </p:spPr>
      </p:sp>
      <p:sp>
        <p:nvSpPr>
          <p:cNvPr id="19" name="Text 13"/>
          <p:cNvSpPr/>
          <p:nvPr/>
        </p:nvSpPr>
        <p:spPr>
          <a:xfrm>
            <a:off x="4439563" y="3033007"/>
            <a:ext cx="747408" cy="578224"/>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0" name="Image 4" descr="https://kimi-img.moonshot.cn/pub/slides/slides_tmpl/image/25-06-01-00:31:00-d0tith475iks2gau4qu0.png">    </p:cNvPr>
          <p:cNvPicPr>
            <a:picLocks noChangeAspect="1"/>
          </p:cNvPicPr>
          <p:nvPr/>
        </p:nvPicPr>
        <p:blipFill>
          <a:blip r:embed="rId5"/>
          <a:stretch>
            <a:fillRect/>
          </a:stretch>
        </p:blipFill>
        <p:spPr>
          <a:xfrm>
            <a:off x="524237" y="430608"/>
            <a:ext cx="11061700" cy="482600"/>
          </a:xfrm>
          <a:prstGeom prst="rect">
            <a:avLst/>
          </a:prstGeom>
        </p:spPr>
      </p:pic>
      <p:sp>
        <p:nvSpPr>
          <p:cNvPr id="21" name="Shape 14"/>
          <p:cNvSpPr/>
          <p:nvPr/>
        </p:nvSpPr>
        <p:spPr>
          <a:xfrm>
            <a:off x="4707858" y="3336207"/>
            <a:ext cx="288032" cy="0"/>
          </a:xfrm>
          <a:prstGeom prst="straightConnector1">
            <a:avLst/>
          </a:prstGeom>
          <a:noFill/>
          <a:ln w="19050">
            <a:solidFill>
              <a:srgbClr val="000000"/>
            </a:solidFill>
            <a:prstDash val="solid"/>
            <a:headEnd type="none"/>
            <a:tailEnd type="triangle"/>
          </a:ln>
        </p:spPr>
      </p:sp>
      <p:sp>
        <p:nvSpPr>
          <p:cNvPr id="22" name="Text 15"/>
          <p:cNvSpPr/>
          <p:nvPr/>
        </p:nvSpPr>
        <p:spPr>
          <a:xfrm>
            <a:off x="2237411" y="1325796"/>
            <a:ext cx="2678974" cy="1814909"/>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第二次世界大战期间，喷气发动机技术在战争需求的推动下迅速发展。德国的Me 262喷气式战斗机投入实战，展示了喷气发动机在速度和性能上的巨大优势，促使各国加快喷气发动机的研发。</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2149" y="1514766"/>
            <a:ext cx="3553131" cy="3356967"/>
          </a:xfrm>
          <a:prstGeom prst="rect">
            <a:avLst/>
          </a:prstGeom>
          <a:noFill/>
          <a:ln/>
        </p:spPr>
        <p:txBody>
          <a:bodyPr wrap="square" lIns="91440" tIns="45720" rIns="91440" bIns="45720" rtlCol="0" anchor="t">
            <a:spAutoFit/>
          </a:bodyPr>
          <a:lstStyle/>
          <a:p>
            <a:pPr algn="l" indent="0" marL="0">
              <a:lnSpc>
                <a:spcPct val="100000"/>
              </a:lnSpc>
              <a:buNone/>
            </a:pPr>
            <a:r>
              <a:rPr lang="en-US" sz="20000" dirty="0">
                <a:solidFill>
                  <a:srgbClr val="9DB4E1"/>
                </a:solidFill>
                <a:latin typeface="Source Han Sans SC Medium" pitchFamily="34" charset="0"/>
                <a:ea typeface="Source Han Sans SC Medium" pitchFamily="34" charset="-122"/>
                <a:cs typeface="Source Han Sans SC Medium" pitchFamily="34" charset="-120"/>
              </a:rPr>
              <a:t>03</a:t>
            </a:r>
            <a:endParaRPr lang="en-US" sz="1600" dirty="0"/>
          </a:p>
        </p:txBody>
      </p:sp>
      <p:sp>
        <p:nvSpPr>
          <p:cNvPr id="3" name="Text 1"/>
          <p:cNvSpPr/>
          <p:nvPr/>
        </p:nvSpPr>
        <p:spPr>
          <a:xfrm>
            <a:off x="592455" y="5848985"/>
            <a:ext cx="5887085" cy="471884"/>
          </a:xfrm>
          <a:prstGeom prst="rect">
            <a:avLst/>
          </a:prstGeom>
          <a:noFill/>
          <a:ln/>
        </p:spPr>
        <p:txBody>
          <a:bodyPr wrap="square" lIns="91440" tIns="45720" rIns="91440" bIns="45720" rtlCol="0" anchor="t">
            <a:spAutoFit/>
          </a:bodyPr>
          <a:lstStyle/>
          <a:p>
            <a:pPr algn="l" indent="0" marL="0">
              <a:lnSpc>
                <a:spcPct val="100000"/>
              </a:lnSpc>
              <a:buNone/>
            </a:pPr>
            <a:r>
              <a:rPr lang="en-US" sz="2800" dirty="0">
                <a:solidFill>
                  <a:srgbClr val="333333"/>
                </a:solidFill>
                <a:latin typeface="Source Han Sans SC" pitchFamily="34" charset="0"/>
                <a:ea typeface="Source Han Sans SC" pitchFamily="34" charset="-122"/>
                <a:cs typeface="Source Han Sans SC" pitchFamily="34" charset="-120"/>
              </a:rPr>
              <a:t>喷气式发动机的成熟与创新</a:t>
            </a:r>
            <a:endParaRPr lang="en-US" sz="1600" dirty="0"/>
          </a:p>
        </p:txBody>
      </p:sp>
      <p:sp>
        <p:nvSpPr>
          <p:cNvPr id="4" name="Shape 2"/>
          <p:cNvSpPr/>
          <p:nvPr/>
        </p:nvSpPr>
        <p:spPr>
          <a:xfrm>
            <a:off x="711202" y="786574"/>
            <a:ext cx="3434078" cy="0"/>
          </a:xfrm>
          <a:prstGeom prst="line">
            <a:avLst/>
          </a:prstGeom>
          <a:noFill/>
          <a:ln w="15875">
            <a:solidFill>
              <a:srgbClr val="000000"/>
            </a:solidFill>
            <a:prstDash val="solid"/>
            <a:headEnd type="none"/>
            <a:tailEnd type="none"/>
          </a:ln>
        </p:spPr>
      </p:sp>
      <p:pic>
        <p:nvPicPr>
          <p:cNvPr id="5" name="Image 0" descr="https://kimi-img.moonshot.cn/pub/slides/slides_tmpl/image/25-06-01-00:30:48-d0tite475iks2gau4qm0.png">    </p:cNvPr>
          <p:cNvPicPr>
            <a:picLocks noChangeAspect="1"/>
          </p:cNvPicPr>
          <p:nvPr/>
        </p:nvPicPr>
        <p:blipFill>
          <a:blip r:embed="rId1"/>
          <a:stretch>
            <a:fillRect/>
          </a:stretch>
        </p:blipFill>
        <p:spPr>
          <a:xfrm>
            <a:off x="8046721" y="1008555"/>
            <a:ext cx="3553129" cy="5196386"/>
          </a:xfrm>
          <a:prstGeom prst="rect">
            <a:avLst/>
          </a:prstGeom>
        </p:spPr>
      </p:pic>
      <p:pic>
        <p:nvPicPr>
          <p:cNvPr id="6" name="Image 1" descr="https://kimi-img.moonshot.cn/pub/slides/slides_tmpl/image/25-06-01-00:30:50-d0titek75iks2gau4qn0.png">    </p:cNvPr>
          <p:cNvPicPr>
            <a:picLocks noChangeAspect="1"/>
          </p:cNvPicPr>
          <p:nvPr/>
        </p:nvPicPr>
        <p:blipFill>
          <a:blip r:embed="rId2"/>
          <a:stretch>
            <a:fillRect/>
          </a:stretch>
        </p:blipFill>
        <p:spPr>
          <a:xfrm>
            <a:off x="6984820" y="546048"/>
            <a:ext cx="1524000" cy="6121400"/>
          </a:xfrm>
          <a:prstGeom prst="rect">
            <a:avLst/>
          </a:prstGeom>
        </p:spPr>
      </p:pic>
      <p:pic>
        <p:nvPicPr>
          <p:cNvPr id="7" name="Image 2" descr="https://kimi-img.moonshot.cn/pub/slides/slides_tmpl/image/25-06-01-00:30:50-d0titek75iks2gau4qng.png">    </p:cNvPr>
          <p:cNvPicPr>
            <a:picLocks noChangeAspect="1"/>
          </p:cNvPicPr>
          <p:nvPr/>
        </p:nvPicPr>
        <p:blipFill>
          <a:blip r:embed="rId3"/>
          <a:stretch>
            <a:fillRect/>
          </a:stretch>
        </p:blipFill>
        <p:spPr>
          <a:xfrm>
            <a:off x="551384" y="404704"/>
            <a:ext cx="11012157" cy="4804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3212976"/>
            <a:ext cx="12192000" cy="3645024"/>
          </a:xfrm>
          <a:prstGeom prst="rect">
            <a:avLst/>
          </a:prstGeom>
          <a:solidFill>
            <a:srgbClr val="F2F3F6"/>
          </a:solidFill>
          <a:ln/>
        </p:spPr>
      </p:sp>
      <p:sp>
        <p:nvSpPr>
          <p:cNvPr id="3" name="Text 1"/>
          <p:cNvSpPr/>
          <p:nvPr/>
        </p:nvSpPr>
        <p:spPr>
          <a:xfrm>
            <a:off x="0" y="3212976"/>
            <a:ext cx="12192000" cy="364502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231221"/>
            <a:ext cx="911424" cy="637939"/>
          </a:xfrm>
          <a:prstGeom prst="rect">
            <a:avLst/>
          </a:prstGeom>
          <a:solidFill>
            <a:srgbClr val="9DB4E0"/>
          </a:solidFill>
          <a:ln/>
        </p:spPr>
      </p:sp>
      <p:sp>
        <p:nvSpPr>
          <p:cNvPr id="5" name="Text 3"/>
          <p:cNvSpPr/>
          <p:nvPr/>
        </p:nvSpPr>
        <p:spPr>
          <a:xfrm>
            <a:off x="0" y="4231221"/>
            <a:ext cx="911424" cy="637939"/>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693385" y="4337674"/>
            <a:ext cx="6482735"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商业化与民用航空的崛起</a:t>
            </a:r>
            <a:endParaRPr lang="en-US" sz="1600" dirty="0"/>
          </a:p>
        </p:txBody>
      </p:sp>
      <p:sp>
        <p:nvSpPr>
          <p:cNvPr id="7" name="Shape 5"/>
          <p:cNvSpPr/>
          <p:nvPr/>
        </p:nvSpPr>
        <p:spPr>
          <a:xfrm>
            <a:off x="10848528" y="5943536"/>
            <a:ext cx="802312" cy="475550"/>
          </a:xfrm>
          <a:prstGeom prst="rect">
            <a:avLst/>
          </a:prstGeom>
          <a:solidFill>
            <a:srgbClr val="9DB4E0"/>
          </a:solidFill>
          <a:ln/>
        </p:spPr>
      </p:sp>
      <p:sp>
        <p:nvSpPr>
          <p:cNvPr id="8" name="Text 6"/>
          <p:cNvSpPr/>
          <p:nvPr/>
        </p:nvSpPr>
        <p:spPr>
          <a:xfrm>
            <a:off x="10848528" y="5943536"/>
            <a:ext cx="802312" cy="475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7"/>
          <p:cNvSpPr/>
          <p:nvPr/>
        </p:nvSpPr>
        <p:spPr>
          <a:xfrm>
            <a:off x="693385" y="4742556"/>
            <a:ext cx="3324607" cy="155257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随着涡轮喷气发动机技术的成熟，喷气式客机逐渐成为民用航空的主力机型。波音707、DC-8等喷气式客机的问世，开启了喷气式民用航空的新时代，大幅缩短了飞行时间，提高了航空运输效率。</a:t>
            </a:r>
            <a:endParaRPr lang="en-US" sz="1600" dirty="0"/>
          </a:p>
        </p:txBody>
      </p:sp>
      <p:sp>
        <p:nvSpPr>
          <p:cNvPr id="10" name="Text 8"/>
          <p:cNvSpPr/>
          <p:nvPr/>
        </p:nvSpPr>
        <p:spPr>
          <a:xfrm>
            <a:off x="8326233" y="4337674"/>
            <a:ext cx="6482735" cy="340717"/>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军事应用的拓展</a:t>
            </a:r>
            <a:endParaRPr lang="en-US" sz="1600" dirty="0"/>
          </a:p>
        </p:txBody>
      </p:sp>
      <p:sp>
        <p:nvSpPr>
          <p:cNvPr id="11" name="Text 9"/>
          <p:cNvSpPr/>
          <p:nvPr/>
        </p:nvSpPr>
        <p:spPr>
          <a:xfrm>
            <a:off x="8326233" y="4742556"/>
            <a:ext cx="3324607" cy="1290042"/>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在军事领域，涡轮喷气发动机的性能提升为战斗机、轰炸机等军用飞机的发展提供了强大动力。各国纷纷研制高性能的喷气式军用飞机，提升了军事航空的实力和作战效能。</a:t>
            </a:r>
            <a:endParaRPr lang="en-US" sz="1600" dirty="0"/>
          </a:p>
        </p:txBody>
      </p:sp>
      <p:sp>
        <p:nvSpPr>
          <p:cNvPr id="12" name="Text 10"/>
          <p:cNvSpPr/>
          <p:nvPr/>
        </p:nvSpPr>
        <p:spPr>
          <a:xfrm>
            <a:off x="505399" y="1000683"/>
            <a:ext cx="3956100" cy="1280517"/>
          </a:xfrm>
          <a:prstGeom prst="rect">
            <a:avLst/>
          </a:prstGeom>
          <a:noFill/>
          <a:ln/>
        </p:spPr>
        <p:txBody>
          <a:bodyPr wrap="square" lIns="91440" tIns="45720" rIns="91440" bIns="45720" rtlCol="0" anchor="t">
            <a:spAutoFit/>
          </a:bodyPr>
          <a:lstStyle/>
          <a:p>
            <a:pPr algn="l" indent="0" marL="0">
              <a:lnSpc>
                <a:spcPct val="100000"/>
              </a:lnSpc>
              <a:buNone/>
            </a:pPr>
            <a:r>
              <a:rPr lang="en-US" sz="3600" dirty="0">
                <a:solidFill>
                  <a:srgbClr val="333333"/>
                </a:solidFill>
                <a:latin typeface="Source Han Sans SC" pitchFamily="34" charset="0"/>
                <a:ea typeface="Source Han Sans SC" pitchFamily="34" charset="-122"/>
                <a:cs typeface="Source Han Sans SC" pitchFamily="34" charset="-120"/>
              </a:rPr>
              <a:t>涡轮喷气发动机的成熟</a:t>
            </a:r>
            <a:endParaRPr lang="en-US" sz="1600" dirty="0"/>
          </a:p>
        </p:txBody>
      </p:sp>
      <p:sp>
        <p:nvSpPr>
          <p:cNvPr id="13" name="Shape 11"/>
          <p:cNvSpPr/>
          <p:nvPr/>
        </p:nvSpPr>
        <p:spPr>
          <a:xfrm>
            <a:off x="8276271" y="1269091"/>
            <a:ext cx="331504" cy="331522"/>
          </a:xfrm>
          <a:prstGeom prst="ellipse">
            <a:avLst/>
          </a:prstGeom>
          <a:solidFill>
            <a:srgbClr val="000000">
              <a:alpha val="0"/>
            </a:srgbClr>
          </a:solidFill>
          <a:ln w="107950">
            <a:gradFill rotWithShape="1" flip="none">
              <a:gsLst>
                <a:gs pos="0">
                  <a:srgbClr val="C2F5E1"/>
                </a:gs>
                <a:gs pos="74000">
                  <a:srgbClr val="AAC0E5"/>
                </a:gs>
                <a:gs pos="83000">
                  <a:srgbClr val="AAC0E5"/>
                </a:gs>
                <a:gs pos="100000">
                  <a:srgbClr val="9DB4E1"/>
                </a:gs>
              </a:gsLst>
              <a:lin ang="5400000" scaled="1"/>
            </a:gradFill>
            <a:prstDash val="solid"/>
          </a:ln>
        </p:spPr>
      </p:sp>
      <p:sp>
        <p:nvSpPr>
          <p:cNvPr id="14" name="Text 12"/>
          <p:cNvSpPr/>
          <p:nvPr/>
        </p:nvSpPr>
        <p:spPr>
          <a:xfrm>
            <a:off x="8276271" y="1269091"/>
            <a:ext cx="331504" cy="331522"/>
          </a:xfrm>
          <a:prstGeom prst="rect">
            <a:avLst/>
          </a:prstGeom>
          <a:noFill/>
          <a:ln/>
        </p:spPr>
        <p:txBody>
          <a:bodyPr wrap="square" lIns="0" tIns="0" rIns="0" bIns="0" rtlCol="0" anchor="ctr"/>
          <a:lstStyle/>
          <a:p>
            <a:pPr indent="0" marL="0">
              <a:lnSpc>
                <a:spcPct val="100000"/>
              </a:lnSpc>
              <a:buNone/>
            </a:pPr>
            <a:endParaRPr lang="en-US" sz="1600" dirty="0"/>
          </a:p>
        </p:txBody>
      </p:sp>
      <p:sp>
        <p:nvSpPr>
          <p:cNvPr id="15" name="Text 13"/>
          <p:cNvSpPr/>
          <p:nvPr/>
        </p:nvSpPr>
        <p:spPr>
          <a:xfrm>
            <a:off x="5227918" y="1366875"/>
            <a:ext cx="6482735" cy="340717"/>
          </a:xfrm>
          <a:prstGeom prst="rect">
            <a:avLst/>
          </a:prstGeom>
          <a:noFill/>
          <a:ln/>
        </p:spPr>
        <p:txBody>
          <a:bodyPr wrap="square" lIns="91440" tIns="45720" rIns="91440" bIns="45720" rtlCol="0" anchor="t">
            <a:spAutoFit/>
          </a:bodyPr>
          <a:lstStyle/>
          <a:p>
            <a:pPr algn="r" indent="0" marL="0">
              <a:lnSpc>
                <a:spcPct val="100000"/>
              </a:lnSpc>
              <a:buNone/>
            </a:pPr>
            <a:r>
              <a:rPr lang="en-US" sz="2000" dirty="0">
                <a:solidFill>
                  <a:srgbClr val="333333"/>
                </a:solidFill>
                <a:latin typeface="Source Han Sans SC" pitchFamily="34" charset="0"/>
                <a:ea typeface="Source Han Sans SC" pitchFamily="34" charset="-122"/>
                <a:cs typeface="Source Han Sans SC" pitchFamily="34" charset="-120"/>
              </a:rPr>
              <a:t>技术优化与性能提升</a:t>
            </a:r>
            <a:endParaRPr lang="en-US" sz="1600" dirty="0"/>
          </a:p>
        </p:txBody>
      </p:sp>
      <p:sp>
        <p:nvSpPr>
          <p:cNvPr id="16" name="Text 14"/>
          <p:cNvSpPr/>
          <p:nvPr/>
        </p:nvSpPr>
        <p:spPr>
          <a:xfrm>
            <a:off x="8066844" y="1762314"/>
            <a:ext cx="3643810" cy="1290042"/>
          </a:xfrm>
          <a:prstGeom prst="rect">
            <a:avLst/>
          </a:prstGeom>
          <a:noFill/>
          <a:ln/>
        </p:spPr>
        <p:txBody>
          <a:bodyPr wrap="square" lIns="91440" tIns="45720" rIns="91440" bIns="45720" rtlCol="0" anchor="t">
            <a:spAutoFit/>
          </a:bodyPr>
          <a:lstStyle/>
          <a:p>
            <a:pPr algn="r" indent="0" marL="0">
              <a:lnSpc>
                <a:spcPct val="100000"/>
              </a:lnSpc>
              <a:buNone/>
            </a:pPr>
            <a:r>
              <a:rPr lang="en-US" sz="1400" dirty="0">
                <a:solidFill>
                  <a:srgbClr val="333333"/>
                </a:solidFill>
                <a:latin typeface="Source Han Sans SC Normal" pitchFamily="34" charset="0"/>
                <a:ea typeface="Source Han Sans SC Normal" pitchFamily="34" charset="-122"/>
                <a:cs typeface="Source Han Sans SC Normal" pitchFamily="34" charset="-120"/>
              </a:rPr>
              <a:t>20世纪50年代至60年代，涡轮喷气发动机技术不断优化。通过改进燃烧室、涡轮叶片等关键部件的设计，发动机的推力和燃油效率显著提高，可靠性也大幅提升，推动了喷气式飞机的广泛应用。</a:t>
            </a:r>
            <a:endParaRPr lang="en-US" sz="1600" dirty="0"/>
          </a:p>
        </p:txBody>
      </p:sp>
      <p:pic>
        <p:nvPicPr>
          <p:cNvPr id="17" name="Image 0" descr="https://kimi-img.moonshot.cn/pub/slides/slides_tmpl/image/25-06-01-00:30:54-d0titfk75iks2gau4qog.png">    </p:cNvPr>
          <p:cNvPicPr>
            <a:picLocks noChangeAspect="1"/>
          </p:cNvPicPr>
          <p:nvPr/>
        </p:nvPicPr>
        <p:blipFill>
          <a:blip r:embed="rId1"/>
          <a:stretch>
            <a:fillRect/>
          </a:stretch>
        </p:blipFill>
        <p:spPr>
          <a:xfrm>
            <a:off x="538150" y="415735"/>
            <a:ext cx="11061700" cy="482600"/>
          </a:xfrm>
          <a:prstGeom prst="rect">
            <a:avLst/>
          </a:prstGeom>
        </p:spPr>
      </p:pic>
      <p:pic>
        <p:nvPicPr>
          <p:cNvPr id="18" name="Image 1" descr="https://kimi-img.moonshot.cn/pub/slides/slides_tmpl/image/25-06-01-00:31:34-d0titpk75iks2gau4rcg.png">    </p:cNvPr>
          <p:cNvPicPr>
            <a:picLocks noChangeAspect="1"/>
          </p:cNvPicPr>
          <p:nvPr/>
        </p:nvPicPr>
        <p:blipFill>
          <a:blip r:embed="rId2"/>
          <a:srcRect l="127" r="127" t="0" b="0"/>
          <a:stretch/>
        </p:blipFill>
        <p:spPr>
          <a:xfrm>
            <a:off x="4254348" y="1660800"/>
            <a:ext cx="3802640" cy="4841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6-01-00:31:29-d0titoc75iks2gau4rag.png">    </p:cNvPr>
          <p:cNvPicPr>
            <a:picLocks noChangeAspect="1"/>
          </p:cNvPicPr>
          <p:nvPr/>
        </p:nvPicPr>
        <p:blipFill>
          <a:blip r:embed="rId1"/>
          <a:stretch>
            <a:fillRect/>
          </a:stretch>
        </p:blipFill>
        <p:spPr>
          <a:xfrm>
            <a:off x="320668" y="3158118"/>
            <a:ext cx="7772400" cy="3184438"/>
          </a:xfrm>
          <a:prstGeom prst="rect">
            <a:avLst/>
          </a:prstGeom>
        </p:spPr>
      </p:pic>
      <p:sp>
        <p:nvSpPr>
          <p:cNvPr id="3" name="Text 0"/>
          <p:cNvSpPr/>
          <p:nvPr/>
        </p:nvSpPr>
        <p:spPr>
          <a:xfrm>
            <a:off x="8305387" y="227687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变推力发动机的发展</a:t>
            </a:r>
            <a:endParaRPr lang="en-US" sz="1600" dirty="0"/>
          </a:p>
        </p:txBody>
      </p:sp>
      <p:sp>
        <p:nvSpPr>
          <p:cNvPr id="4" name="Text 1"/>
          <p:cNvSpPr/>
          <p:nvPr/>
        </p:nvSpPr>
        <p:spPr>
          <a:xfrm>
            <a:off x="8305387" y="2681754"/>
            <a:ext cx="3430797" cy="138499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为了满足不同飞行阶段对推力的需求，变推力发动机技术不断发展。这种发动机可以根据飞行条件自动调整推力，提高了燃油经济性和发动机的使用寿命，为喷气式飞机的性能优化提供了新的可能。</a:t>
            </a:r>
            <a:endParaRPr lang="en-US" sz="1600" dirty="0"/>
          </a:p>
        </p:txBody>
      </p:sp>
      <p:sp>
        <p:nvSpPr>
          <p:cNvPr id="5" name="Text 2"/>
          <p:cNvSpPr/>
          <p:nvPr/>
        </p:nvSpPr>
        <p:spPr>
          <a:xfrm>
            <a:off x="8305387" y="466385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新材料与新技术的应用</a:t>
            </a:r>
            <a:endParaRPr lang="en-US" sz="1600" dirty="0"/>
          </a:p>
        </p:txBody>
      </p:sp>
      <p:sp>
        <p:nvSpPr>
          <p:cNvPr id="6" name="Text 3"/>
          <p:cNvSpPr/>
          <p:nvPr/>
        </p:nvSpPr>
        <p:spPr>
          <a:xfrm>
            <a:off x="8305387" y="5068734"/>
            <a:ext cx="3430797" cy="138499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随着材料科学和制造技术的进步，新型材料如高温合金、复合材料等被广泛应用于喷气发动机的制造。这些新材料提高了发动机的性能和可靠性，同时也推动了发动机设计的创新，为喷气发动机的发展注入了新的活力。</a:t>
            </a:r>
            <a:endParaRPr lang="en-US" sz="1600" dirty="0"/>
          </a:p>
        </p:txBody>
      </p:sp>
      <p:sp>
        <p:nvSpPr>
          <p:cNvPr id="7" name="Text 4"/>
          <p:cNvSpPr/>
          <p:nvPr/>
        </p:nvSpPr>
        <p:spPr>
          <a:xfrm>
            <a:off x="5448563" y="476925"/>
            <a:ext cx="6408712" cy="1015663"/>
          </a:xfrm>
          <a:prstGeom prst="rect">
            <a:avLst/>
          </a:prstGeom>
          <a:noFill/>
          <a:ln/>
        </p:spPr>
        <p:txBody>
          <a:bodyPr wrap="square" lIns="91440" tIns="45720" rIns="91440" bIns="45720" rtlCol="0" anchor="t">
            <a:spAutoFit/>
          </a:bodyPr>
          <a:lstStyle/>
          <a:p>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MAIN</a:t>
            </a:r>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 </a:t>
            </a:r>
            <a:pPr algn="l" indent="0" marL="0">
              <a:lnSpc>
                <a:spcPct val="100000"/>
              </a:lnSpc>
              <a:buNone/>
            </a:pPr>
            <a:r>
              <a:rPr lang="en-US" sz="6000" dirty="0">
                <a:solidFill>
                  <a:srgbClr val="9DB4E1"/>
                </a:solidFill>
                <a:latin typeface="Power Grotesk UltBd" pitchFamily="34" charset="0"/>
                <a:ea typeface="Power Grotesk UltBd" pitchFamily="34" charset="-122"/>
                <a:cs typeface="Power Grotesk UltBd" pitchFamily="34" charset="-120"/>
              </a:rPr>
              <a:t>CONTENT</a:t>
            </a:r>
            <a:endParaRPr lang="en-US" sz="1600" dirty="0"/>
          </a:p>
        </p:txBody>
      </p:sp>
      <p:sp>
        <p:nvSpPr>
          <p:cNvPr id="8" name="Text 5"/>
          <p:cNvSpPr/>
          <p:nvPr/>
        </p:nvSpPr>
        <p:spPr>
          <a:xfrm>
            <a:off x="587195" y="2276872"/>
            <a:ext cx="6588925" cy="400110"/>
          </a:xfrm>
          <a:prstGeom prst="rect">
            <a:avLst/>
          </a:prstGeom>
          <a:noFill/>
          <a:ln/>
        </p:spPr>
        <p:txBody>
          <a:bodyPr wrap="square" lIns="91440" tIns="45720" rIns="91440" bIns="45720" rtlCol="0" anchor="t">
            <a:spAutoFit/>
          </a:bodyPr>
          <a:lstStyle/>
          <a:p>
            <a:pPr algn="l" indent="0" marL="0">
              <a:lnSpc>
                <a:spcPct val="100000"/>
              </a:lnSpc>
              <a:buNone/>
            </a:pPr>
            <a:r>
              <a:rPr lang="en-US" sz="2000" dirty="0">
                <a:solidFill>
                  <a:srgbClr val="9DB4E1"/>
                </a:solidFill>
                <a:latin typeface="Source Han Sans SC" pitchFamily="34" charset="0"/>
                <a:ea typeface="Source Han Sans SC" pitchFamily="34" charset="-122"/>
                <a:cs typeface="Source Han Sans SC" pitchFamily="34" charset="-120"/>
              </a:rPr>
              <a:t>涡扇发动机的出现</a:t>
            </a:r>
            <a:endParaRPr lang="en-US" sz="1600" dirty="0"/>
          </a:p>
        </p:txBody>
      </p:sp>
      <p:sp>
        <p:nvSpPr>
          <p:cNvPr id="9" name="Text 6"/>
          <p:cNvSpPr/>
          <p:nvPr/>
        </p:nvSpPr>
        <p:spPr>
          <a:xfrm>
            <a:off x="587375" y="2681605"/>
            <a:ext cx="4995545" cy="953135"/>
          </a:xfrm>
          <a:prstGeom prst="rect">
            <a:avLst/>
          </a:prstGeom>
          <a:noFill/>
          <a:ln/>
        </p:spPr>
        <p:txBody>
          <a:bodyPr wrap="square" lIns="91440" tIns="45720" rIns="91440" bIns="45720" rtlCol="0" anchor="t">
            <a:spAutoFit/>
          </a:bodyPr>
          <a:lstStyle/>
          <a:p>
            <a:pPr algn="just" indent="0" marL="0">
              <a:lnSpc>
                <a:spcPct val="100000"/>
              </a:lnSpc>
              <a:buNone/>
            </a:pPr>
            <a:r>
              <a:rPr lang="en-US" sz="1400" dirty="0">
                <a:solidFill>
                  <a:srgbClr val="0D0D0D"/>
                </a:solidFill>
                <a:latin typeface="Source Han Sans SC Light" pitchFamily="34" charset="0"/>
                <a:ea typeface="Source Han Sans SC Light" pitchFamily="34" charset="-122"/>
                <a:cs typeface="Source Han Sans SC Light" pitchFamily="34" charset="-120"/>
              </a:rPr>
              <a:t>20世纪60年代，涡扇发动机应运而生。它结合了涡轮喷气发动机和螺旋桨发动机的优点，具有更高的燃油效率和更低的噪音水平，逐渐成为现代喷气式飞机的主流动力装置。</a:t>
            </a:r>
            <a:endParaRPr lang="en-US" sz="1600" dirty="0"/>
          </a:p>
        </p:txBody>
      </p:sp>
      <p:sp>
        <p:nvSpPr>
          <p:cNvPr id="10" name="Text 7"/>
          <p:cNvSpPr/>
          <p:nvPr/>
        </p:nvSpPr>
        <p:spPr>
          <a:xfrm>
            <a:off x="587195" y="548680"/>
            <a:ext cx="4593002" cy="1476375"/>
          </a:xfrm>
          <a:prstGeom prst="rect">
            <a:avLst/>
          </a:prstGeom>
          <a:noFill/>
          <a:ln/>
        </p:spPr>
        <p:txBody>
          <a:bodyPr wrap="square" lIns="91440" tIns="45720" rIns="91440" bIns="45720" rtlCol="0" anchor="t">
            <a:spAutoFit/>
          </a:bodyPr>
          <a:lstStyle/>
          <a:p>
            <a:pPr algn="l" indent="0" marL="0">
              <a:lnSpc>
                <a:spcPct val="100000"/>
              </a:lnSpc>
              <a:buNone/>
            </a:pPr>
            <a:r>
              <a:rPr lang="en-US" sz="3600" b="1" dirty="0">
                <a:solidFill>
                  <a:srgbClr val="333333"/>
                </a:solidFill>
                <a:latin typeface="Source Han Sans SC Bold" pitchFamily="34" charset="0"/>
                <a:ea typeface="Source Han Sans SC Bold" pitchFamily="34" charset="-122"/>
                <a:cs typeface="Source Han Sans SC Bold" pitchFamily="34" charset="-120"/>
              </a:rPr>
              <a:t>新型喷气发动机的创新</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2025-07-18T16:59:15Z</dcterms:created>
  <dcterms:modified xsi:type="dcterms:W3CDTF">2025-07-18T16:59:15Z</dcterms:modified>
</cp:coreProperties>
</file>